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87" r:id="rId14"/>
    <p:sldId id="2573" r:id="rId15"/>
    <p:sldId id="2574" r:id="rId16"/>
    <p:sldId id="2575" r:id="rId17"/>
    <p:sldId id="2576" r:id="rId18"/>
    <p:sldId id="2577" r:id="rId19"/>
    <p:sldId id="2578" r:id="rId20"/>
    <p:sldId id="2579" r:id="rId21"/>
    <p:sldId id="2580" r:id="rId22"/>
    <p:sldId id="2581" r:id="rId23"/>
    <p:sldId id="2582" r:id="rId24"/>
    <p:sldId id="2583" r:id="rId25"/>
    <p:sldId id="2584" r:id="rId26"/>
    <p:sldId id="2585" r:id="rId27"/>
    <p:sldId id="2586" r:id="rId28"/>
    <p:sldId id="2588" r:id="rId29"/>
    <p:sldId id="2589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kshop sobre Geração Automática de Casos de Teste de GUI com ACO e Algoritmo Greedy" id="{3EB1EFD3-D832-4088-B714-C90EC6B4758B}">
          <p14:sldIdLst>
            <p14:sldId id="2561"/>
            <p14:sldId id="2562"/>
          </p14:sldIdLst>
        </p14:section>
        <p14:section name="Introdução" id="{7A5B558A-55D2-45B3-BD76-07F878A3472C}">
          <p14:sldIdLst>
            <p14:sldId id="2563"/>
            <p14:sldId id="2564"/>
            <p14:sldId id="2565"/>
            <p14:sldId id="2566"/>
          </p14:sldIdLst>
        </p14:section>
        <p14:section name="Modelagem da GUI como Grafo de Fluxo de Eventos" id="{2CBC7F9E-809E-4669-98B5-0905B338CF22}">
          <p14:sldIdLst>
            <p14:sldId id="2567"/>
            <p14:sldId id="2568"/>
            <p14:sldId id="2569"/>
            <p14:sldId id="2570"/>
          </p14:sldIdLst>
        </p14:section>
        <p14:section name="Algoritmo ACO para Geração de Caminhos" id="{5CBD846E-91D3-4C1C-A420-0996BA67418C}">
          <p14:sldIdLst>
            <p14:sldId id="2571"/>
            <p14:sldId id="2572"/>
            <p14:sldId id="2587"/>
            <p14:sldId id="2573"/>
            <p14:sldId id="2574"/>
          </p14:sldIdLst>
        </p14:section>
        <p14:section name="Algoritmo Greedy para Seleção de Casos de Teste" id="{86CCAEDE-8854-463E-8724-96395B504B23}">
          <p14:sldIdLst>
            <p14:sldId id="2575"/>
            <p14:sldId id="2576"/>
            <p14:sldId id="2577"/>
            <p14:sldId id="2578"/>
          </p14:sldIdLst>
        </p14:section>
        <p14:section name="Resultados e Discussão" id="{CB0271DC-12C8-47EE-9273-BC65088357B7}">
          <p14:sldIdLst>
            <p14:sldId id="2579"/>
            <p14:sldId id="2580"/>
            <p14:sldId id="2581"/>
            <p14:sldId id="2582"/>
          </p14:sldIdLst>
        </p14:section>
        <p14:section name="Conclusão" id="{D40324A0-8FD4-4AAF-999D-3194B0B727A2}">
          <p14:sldIdLst>
            <p14:sldId id="2583"/>
            <p14:sldId id="2584"/>
            <p14:sldId id="2585"/>
            <p14:sldId id="2586"/>
            <p14:sldId id="2588"/>
            <p14:sldId id="25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C8F43-C093-4E01-9951-4647B974B247}" v="172" dt="2025-08-05T17:33:12.5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5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sley Alves Oliveira" userId="bcc57384bdf4c654" providerId="LiveId" clId="{03EC8F43-C093-4E01-9951-4647B974B247}"/>
    <pc:docChg chg="custSel addSld modSld modSection">
      <pc:chgData name="Kensley Alves Oliveira" userId="bcc57384bdf4c654" providerId="LiveId" clId="{03EC8F43-C093-4E01-9951-4647B974B247}" dt="2025-08-05T17:33:55.146" v="547" actId="790"/>
      <pc:docMkLst>
        <pc:docMk/>
      </pc:docMkLst>
      <pc:sldChg chg="addSp modSp mod">
        <pc:chgData name="Kensley Alves Oliveira" userId="bcc57384bdf4c654" providerId="LiveId" clId="{03EC8F43-C093-4E01-9951-4647B974B247}" dt="2025-07-27T21:56:43.568" v="39" actId="27636"/>
        <pc:sldMkLst>
          <pc:docMk/>
          <pc:sldMk cId="3986892537" sldId="2580"/>
        </pc:sldMkLst>
        <pc:spChg chg="mod">
          <ac:chgData name="Kensley Alves Oliveira" userId="bcc57384bdf4c654" providerId="LiveId" clId="{03EC8F43-C093-4E01-9951-4647B974B247}" dt="2025-07-27T21:56:43.568" v="39" actId="27636"/>
          <ac:spMkLst>
            <pc:docMk/>
            <pc:sldMk cId="3986892537" sldId="2580"/>
            <ac:spMk id="4" creationId="{46177CDC-C18B-4C70-D5FB-29A4238A9E07}"/>
          </ac:spMkLst>
        </pc:spChg>
      </pc:sldChg>
      <pc:sldChg chg="addSp delSp modSp mod delAnim">
        <pc:chgData name="Kensley Alves Oliveira" userId="bcc57384bdf4c654" providerId="LiveId" clId="{03EC8F43-C093-4E01-9951-4647B974B247}" dt="2025-07-27T22:00:23.572" v="84" actId="20577"/>
        <pc:sldMkLst>
          <pc:docMk/>
          <pc:sldMk cId="768322943" sldId="2581"/>
        </pc:sldMkLst>
        <pc:spChg chg="mod">
          <ac:chgData name="Kensley Alves Oliveira" userId="bcc57384bdf4c654" providerId="LiveId" clId="{03EC8F43-C093-4E01-9951-4647B974B247}" dt="2025-07-27T22:00:23.572" v="84" actId="20577"/>
          <ac:spMkLst>
            <pc:docMk/>
            <pc:sldMk cId="768322943" sldId="2581"/>
            <ac:spMk id="2" creationId="{44C0F69A-A783-3116-4046-D9F50B3CE424}"/>
          </ac:spMkLst>
        </pc:spChg>
        <pc:graphicFrameChg chg="add mod ord modGraphic">
          <ac:chgData name="Kensley Alves Oliveira" userId="bcc57384bdf4c654" providerId="LiveId" clId="{03EC8F43-C093-4E01-9951-4647B974B247}" dt="2025-07-27T22:00:10.116" v="82" actId="207"/>
          <ac:graphicFrameMkLst>
            <pc:docMk/>
            <pc:sldMk cId="768322943" sldId="2581"/>
            <ac:graphicFrameMk id="8" creationId="{9E0D6733-8E98-E2C4-FBD0-5970A1658A21}"/>
          </ac:graphicFrameMkLst>
        </pc:graphicFrameChg>
      </pc:sldChg>
      <pc:sldChg chg="addSp delSp modSp mod delAnim">
        <pc:chgData name="Kensley Alves Oliveira" userId="bcc57384bdf4c654" providerId="LiveId" clId="{03EC8F43-C093-4E01-9951-4647B974B247}" dt="2025-07-27T22:30:48.553" v="318" actId="20577"/>
        <pc:sldMkLst>
          <pc:docMk/>
          <pc:sldMk cId="2126108541" sldId="2582"/>
        </pc:sldMkLst>
        <pc:spChg chg="add mod">
          <ac:chgData name="Kensley Alves Oliveira" userId="bcc57384bdf4c654" providerId="LiveId" clId="{03EC8F43-C093-4E01-9951-4647B974B247}" dt="2025-07-27T22:30:48.553" v="318" actId="20577"/>
          <ac:spMkLst>
            <pc:docMk/>
            <pc:sldMk cId="2126108541" sldId="2582"/>
            <ac:spMk id="2" creationId="{02EAE6B1-B0DA-B287-853E-9523FFEC4705}"/>
          </ac:spMkLst>
        </pc:spChg>
        <pc:spChg chg="add mod">
          <ac:chgData name="Kensley Alves Oliveira" userId="bcc57384bdf4c654" providerId="LiveId" clId="{03EC8F43-C093-4E01-9951-4647B974B247}" dt="2025-07-27T22:18:17.958" v="212" actId="113"/>
          <ac:spMkLst>
            <pc:docMk/>
            <pc:sldMk cId="2126108541" sldId="2582"/>
            <ac:spMk id="13" creationId="{DAF7AF3F-8778-D123-7772-B3519A5C6927}"/>
          </ac:spMkLst>
        </pc:spChg>
        <pc:spChg chg="add mod">
          <ac:chgData name="Kensley Alves Oliveira" userId="bcc57384bdf4c654" providerId="LiveId" clId="{03EC8F43-C093-4E01-9951-4647B974B247}" dt="2025-07-27T22:20:11.092" v="263" actId="1076"/>
          <ac:spMkLst>
            <pc:docMk/>
            <pc:sldMk cId="2126108541" sldId="2582"/>
            <ac:spMk id="19" creationId="{AE48F5B9-901C-F9D7-89ED-A80B6E77800A}"/>
          </ac:spMkLst>
        </pc:spChg>
        <pc:picChg chg="add mod">
          <ac:chgData name="Kensley Alves Oliveira" userId="bcc57384bdf4c654" providerId="LiveId" clId="{03EC8F43-C093-4E01-9951-4647B974B247}" dt="2025-07-27T22:17:37.549" v="191" actId="1076"/>
          <ac:picMkLst>
            <pc:docMk/>
            <pc:sldMk cId="2126108541" sldId="2582"/>
            <ac:picMk id="11" creationId="{9E5388E7-AE7C-C02D-9BB7-74D2E66ADDDD}"/>
          </ac:picMkLst>
        </pc:picChg>
        <pc:picChg chg="add mod">
          <ac:chgData name="Kensley Alves Oliveira" userId="bcc57384bdf4c654" providerId="LiveId" clId="{03EC8F43-C093-4E01-9951-4647B974B247}" dt="2025-07-27T22:19:31.956" v="217" actId="1076"/>
          <ac:picMkLst>
            <pc:docMk/>
            <pc:sldMk cId="2126108541" sldId="2582"/>
            <ac:picMk id="18" creationId="{5EE1415A-3202-F334-6217-03DF5B2FE856}"/>
          </ac:picMkLst>
        </pc:picChg>
      </pc:sldChg>
      <pc:sldChg chg="addSp delSp modSp add mod modAnim">
        <pc:chgData name="Kensley Alves Oliveira" userId="bcc57384bdf4c654" providerId="LiveId" clId="{03EC8F43-C093-4E01-9951-4647B974B247}" dt="2025-07-27T22:47:01.492" v="510" actId="1076"/>
        <pc:sldMkLst>
          <pc:docMk/>
          <pc:sldMk cId="1609948008" sldId="2588"/>
        </pc:sldMkLst>
        <pc:spChg chg="mod">
          <ac:chgData name="Kensley Alves Oliveira" userId="bcc57384bdf4c654" providerId="LiveId" clId="{03EC8F43-C093-4E01-9951-4647B974B247}" dt="2025-07-27T22:46:04.692" v="508" actId="20577"/>
          <ac:spMkLst>
            <pc:docMk/>
            <pc:sldMk cId="1609948008" sldId="2588"/>
            <ac:spMk id="2" creationId="{7700C71E-6DF3-999F-9E2C-7C4F924F165F}"/>
          </ac:spMkLst>
        </pc:spChg>
        <pc:spChg chg="mod">
          <ac:chgData name="Kensley Alves Oliveira" userId="bcc57384bdf4c654" providerId="LiveId" clId="{03EC8F43-C093-4E01-9951-4647B974B247}" dt="2025-07-27T22:46:57.552" v="509" actId="255"/>
          <ac:spMkLst>
            <pc:docMk/>
            <pc:sldMk cId="1609948008" sldId="2588"/>
            <ac:spMk id="4" creationId="{93B4CF57-0330-7D5F-C50F-2FC169F5996F}"/>
          </ac:spMkLst>
        </pc:spChg>
        <pc:picChg chg="add mod">
          <ac:chgData name="Kensley Alves Oliveira" userId="bcc57384bdf4c654" providerId="LiveId" clId="{03EC8F43-C093-4E01-9951-4647B974B247}" dt="2025-07-27T22:47:01.492" v="510" actId="1076"/>
          <ac:picMkLst>
            <pc:docMk/>
            <pc:sldMk cId="1609948008" sldId="2588"/>
            <ac:picMk id="13" creationId="{D3C33D27-1AC8-988F-D09C-63201E7D96EE}"/>
          </ac:picMkLst>
        </pc:picChg>
      </pc:sldChg>
      <pc:sldChg chg="delSp modSp add mod">
        <pc:chgData name="Kensley Alves Oliveira" userId="bcc57384bdf4c654" providerId="LiveId" clId="{03EC8F43-C093-4E01-9951-4647B974B247}" dt="2025-08-05T17:33:55.146" v="547" actId="790"/>
        <pc:sldMkLst>
          <pc:docMk/>
          <pc:sldMk cId="790162670" sldId="2589"/>
        </pc:sldMkLst>
        <pc:spChg chg="mod">
          <ac:chgData name="Kensley Alves Oliveira" userId="bcc57384bdf4c654" providerId="LiveId" clId="{03EC8F43-C093-4E01-9951-4647B974B247}" dt="2025-08-05T17:33:55.146" v="547" actId="790"/>
          <ac:spMkLst>
            <pc:docMk/>
            <pc:sldMk cId="790162670" sldId="2589"/>
            <ac:spMk id="2" creationId="{8AA5316B-74D8-B0D9-5912-8E3123656FDD}"/>
          </ac:spMkLst>
        </pc:spChg>
        <pc:spChg chg="mod">
          <ac:chgData name="Kensley Alves Oliveira" userId="bcc57384bdf4c654" providerId="LiveId" clId="{03EC8F43-C093-4E01-9951-4647B974B247}" dt="2025-08-05T17:33:24.626" v="532" actId="1076"/>
          <ac:spMkLst>
            <pc:docMk/>
            <pc:sldMk cId="790162670" sldId="2589"/>
            <ac:spMk id="4" creationId="{7976409E-0675-BD24-FA84-83DB0D184AA1}"/>
          </ac:spMkLst>
        </pc:spChg>
        <pc:picChg chg="del">
          <ac:chgData name="Kensley Alves Oliveira" userId="bcc57384bdf4c654" providerId="LiveId" clId="{03EC8F43-C093-4E01-9951-4647B974B247}" dt="2025-08-05T17:32:55.761" v="525" actId="478"/>
          <ac:picMkLst>
            <pc:docMk/>
            <pc:sldMk cId="790162670" sldId="2589"/>
            <ac:picMk id="13" creationId="{209EF19A-891E-C8C8-5BD4-C7D4532BD94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C32F78-F4E9-49CC-B69A-8D3EFB596A8C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C1E12722-4E43-4A32-AD09-1A4956CE08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Visualização das Interações</a:t>
          </a:r>
        </a:p>
      </dgm:t>
    </dgm:pt>
    <dgm:pt modelId="{4A295F85-3C0D-44AA-B8D6-5B5D30B36A53}" type="parTrans" cxnId="{33ECB5D5-3DE9-4107-9236-B49801CF75FC}">
      <dgm:prSet/>
      <dgm:spPr/>
      <dgm:t>
        <a:bodyPr/>
        <a:lstStyle/>
        <a:p>
          <a:endParaRPr lang="pt-BR"/>
        </a:p>
      </dgm:t>
    </dgm:pt>
    <dgm:pt modelId="{7C44EBB6-806F-4A9F-8008-CD604E0F2F19}" type="sibTrans" cxnId="{33ECB5D5-3DE9-4107-9236-B49801CF75F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2066F150-4B8B-4505-ADF2-94227C47FF0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Modelar a GUI como um grafo ajuda a visualizar as interações do usuário de maneira clara e concisa.</a:t>
          </a:r>
        </a:p>
      </dgm:t>
    </dgm:pt>
    <dgm:pt modelId="{DE3FE0F3-0A0E-4D72-B905-E3D7DA0D4634}" type="parTrans" cxnId="{B6472596-A2D4-4D0F-857C-1B6F86D504CA}">
      <dgm:prSet/>
      <dgm:spPr/>
      <dgm:t>
        <a:bodyPr/>
        <a:lstStyle/>
        <a:p>
          <a:endParaRPr lang="pt-BR"/>
        </a:p>
      </dgm:t>
    </dgm:pt>
    <dgm:pt modelId="{257E4BC9-DC84-46F6-BDB1-173714136499}" type="sibTrans" cxnId="{B6472596-A2D4-4D0F-857C-1B6F86D504CA}">
      <dgm:prSet/>
      <dgm:spPr/>
      <dgm:t>
        <a:bodyPr/>
        <a:lstStyle/>
        <a:p>
          <a:endParaRPr lang="pt-BR"/>
        </a:p>
      </dgm:t>
    </dgm:pt>
    <dgm:pt modelId="{80F42E53-C6A8-4973-8BE8-6565667042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Identificação de Caminhos Críticos</a:t>
          </a:r>
        </a:p>
      </dgm:t>
    </dgm:pt>
    <dgm:pt modelId="{170AC50A-0D63-4A06-A968-6A9DADE0211E}" type="parTrans" cxnId="{4BADE138-35F9-4052-B1A6-CC063A608D3A}">
      <dgm:prSet/>
      <dgm:spPr/>
      <dgm:t>
        <a:bodyPr/>
        <a:lstStyle/>
        <a:p>
          <a:endParaRPr lang="pt-BR"/>
        </a:p>
      </dgm:t>
    </dgm:pt>
    <dgm:pt modelId="{423310F4-DA0A-45FE-9174-FE371BC4E1DE}" type="sibTrans" cxnId="{4BADE138-35F9-4052-B1A6-CC063A608D3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3624247D-7926-45C8-9113-91C81EBAABC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 representação em grafo permite identificar caminhos críticos que precisam de testes, melhorando a eficiência do processo de teste.</a:t>
          </a:r>
        </a:p>
      </dgm:t>
    </dgm:pt>
    <dgm:pt modelId="{5EC205BA-84EF-4DCE-A7D3-14B428C343A6}" type="parTrans" cxnId="{44C75198-990A-4871-A8DF-D8E240F4BB56}">
      <dgm:prSet/>
      <dgm:spPr/>
      <dgm:t>
        <a:bodyPr/>
        <a:lstStyle/>
        <a:p>
          <a:endParaRPr lang="pt-BR"/>
        </a:p>
      </dgm:t>
    </dgm:pt>
    <dgm:pt modelId="{627F29F3-2A84-4444-AACB-62A892E5CC93}" type="sibTrans" cxnId="{44C75198-990A-4871-A8DF-D8E240F4BB56}">
      <dgm:prSet/>
      <dgm:spPr/>
      <dgm:t>
        <a:bodyPr/>
        <a:lstStyle/>
        <a:p>
          <a:endParaRPr lang="pt-BR"/>
        </a:p>
      </dgm:t>
    </dgm:pt>
    <dgm:pt modelId="{28AB2E39-8047-417E-998B-BB0FAD905A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Geração de Casos de Teste</a:t>
          </a:r>
        </a:p>
      </dgm:t>
    </dgm:pt>
    <dgm:pt modelId="{616BC36A-DF0A-42E3-A09A-CDCA7D2E72E0}" type="parTrans" cxnId="{C0A41452-F711-4E00-8580-4A2D296CE6C6}">
      <dgm:prSet/>
      <dgm:spPr/>
      <dgm:t>
        <a:bodyPr/>
        <a:lstStyle/>
        <a:p>
          <a:endParaRPr lang="pt-BR"/>
        </a:p>
      </dgm:t>
    </dgm:pt>
    <dgm:pt modelId="{48DFC806-7EC8-4950-A53F-4574952D836A}" type="sibTrans" cxnId="{C0A41452-F711-4E00-8580-4A2D296CE6C6}">
      <dgm:prSet/>
      <dgm:spPr/>
      <dgm:t>
        <a:bodyPr/>
        <a:lstStyle/>
        <a:p>
          <a:endParaRPr lang="pt-BR"/>
        </a:p>
      </dgm:t>
    </dgm:pt>
    <dgm:pt modelId="{60F8FCE2-C242-488E-A5BF-49BB72BF70C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 essa representação, é possível gerar casos de teste mais abrangentes, cobrindo mais cenários de uso.</a:t>
          </a:r>
        </a:p>
      </dgm:t>
    </dgm:pt>
    <dgm:pt modelId="{F66AAADC-A9AF-4118-956F-9CD77A16245E}" type="parTrans" cxnId="{DF043759-3226-416F-971B-9557D4B552B7}">
      <dgm:prSet/>
      <dgm:spPr/>
      <dgm:t>
        <a:bodyPr/>
        <a:lstStyle/>
        <a:p>
          <a:endParaRPr lang="pt-BR"/>
        </a:p>
      </dgm:t>
    </dgm:pt>
    <dgm:pt modelId="{1739EE80-3CE9-4D41-B775-D6AA7C3F2B32}" type="sibTrans" cxnId="{DF043759-3226-416F-971B-9557D4B552B7}">
      <dgm:prSet/>
      <dgm:spPr/>
      <dgm:t>
        <a:bodyPr/>
        <a:lstStyle/>
        <a:p>
          <a:endParaRPr lang="pt-BR"/>
        </a:p>
      </dgm:t>
    </dgm:pt>
    <dgm:pt modelId="{0A134D2B-150A-4B93-A15F-38BBB3A08737}" type="pres">
      <dgm:prSet presAssocID="{61C32F78-F4E9-49CC-B69A-8D3EFB596A8C}" presName="Root" presStyleCnt="0">
        <dgm:presLayoutVars>
          <dgm:dir/>
          <dgm:resizeHandles val="exact"/>
        </dgm:presLayoutVars>
      </dgm:prSet>
      <dgm:spPr/>
    </dgm:pt>
    <dgm:pt modelId="{84664DD4-A7C4-4706-B2F7-770266DA0EB8}" type="pres">
      <dgm:prSet presAssocID="{C1E12722-4E43-4A32-AD09-1A4956CE08D5}" presName="Composite" presStyleCnt="0"/>
      <dgm:spPr/>
    </dgm:pt>
    <dgm:pt modelId="{F42CCAD2-6EEB-4C94-BD29-6650AFF7F5A1}" type="pres">
      <dgm:prSet presAssocID="{C1E12722-4E43-4A32-AD09-1A4956CE08D5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6" b="-6"/>
          <a:stretch/>
        </a:blipFill>
      </dgm:spPr>
      <dgm:extLst>
        <a:ext uri="{E40237B7-FDA0-4F09-8148-C483321AD2D9}">
          <dgm14:cNvPr xmlns:dgm14="http://schemas.microsoft.com/office/drawing/2010/diagram" id="0" name="" descr="Renderização 3D de peças de jogo amarradas com uma corda"/>
        </a:ext>
      </dgm:extLst>
    </dgm:pt>
    <dgm:pt modelId="{91BFACA1-A737-4A67-9B5A-3EEE9374FE11}" type="pres">
      <dgm:prSet presAssocID="{C1E12722-4E43-4A32-AD09-1A4956CE08D5}" presName="Subtitle" presStyleLbl="revTx" presStyleIdx="0" presStyleCnt="6">
        <dgm:presLayoutVars>
          <dgm:chMax val="0"/>
          <dgm:bulletEnabled/>
        </dgm:presLayoutVars>
      </dgm:prSet>
      <dgm:spPr/>
    </dgm:pt>
    <dgm:pt modelId="{1288FA70-5270-4928-A7A3-304D3C6C6B53}" type="pres">
      <dgm:prSet presAssocID="{C1E12722-4E43-4A32-AD09-1A4956CE08D5}" presName="Description" presStyleLbl="revTx" presStyleIdx="1" presStyleCnt="6">
        <dgm:presLayoutVars>
          <dgm:bulletEnabled/>
        </dgm:presLayoutVars>
      </dgm:prSet>
      <dgm:spPr/>
    </dgm:pt>
    <dgm:pt modelId="{14992A1A-56C0-414E-96CE-2F271B6FC674}" type="pres">
      <dgm:prSet presAssocID="{7C44EBB6-806F-4A9F-8008-CD604E0F2F19}" presName="sibTrans" presStyleLbl="sibTrans2D1" presStyleIdx="0" presStyleCnt="0"/>
      <dgm:spPr/>
    </dgm:pt>
    <dgm:pt modelId="{B68398AD-DEB4-4CD7-B0C8-0F27FB6357A8}" type="pres">
      <dgm:prSet presAssocID="{80F42E53-C6A8-4973-8BE8-6565667042FB}" presName="Composite" presStyleCnt="0"/>
      <dgm:spPr/>
    </dgm:pt>
    <dgm:pt modelId="{82CDD4A4-4B3B-4D8F-BAC5-6E310803E624}" type="pres">
      <dgm:prSet presAssocID="{80F42E53-C6A8-4973-8BE8-6565667042FB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4" r="21392" b="-6"/>
          <a:stretch/>
        </a:blipFill>
      </dgm:spPr>
      <dgm:extLst>
        <a:ext uri="{E40237B7-FDA0-4F09-8148-C483321AD2D9}">
          <dgm14:cNvPr xmlns:dgm14="http://schemas.microsoft.com/office/drawing/2010/diagram" id="0" name="" descr="Gráficos financeiros em uma tela escura"/>
        </a:ext>
      </dgm:extLst>
    </dgm:pt>
    <dgm:pt modelId="{AC6D099C-0261-420E-BF88-85B9BFA233F7}" type="pres">
      <dgm:prSet presAssocID="{80F42E53-C6A8-4973-8BE8-6565667042FB}" presName="Subtitle" presStyleLbl="revTx" presStyleIdx="2" presStyleCnt="6">
        <dgm:presLayoutVars>
          <dgm:chMax val="0"/>
          <dgm:bulletEnabled/>
        </dgm:presLayoutVars>
      </dgm:prSet>
      <dgm:spPr/>
    </dgm:pt>
    <dgm:pt modelId="{DCE700E1-7F63-4F55-8610-ECED04657B8D}" type="pres">
      <dgm:prSet presAssocID="{80F42E53-C6A8-4973-8BE8-6565667042FB}" presName="Description" presStyleLbl="revTx" presStyleIdx="3" presStyleCnt="6">
        <dgm:presLayoutVars>
          <dgm:bulletEnabled/>
        </dgm:presLayoutVars>
      </dgm:prSet>
      <dgm:spPr/>
    </dgm:pt>
    <dgm:pt modelId="{E8571EDC-040D-48DC-8F45-ADBD33815B57}" type="pres">
      <dgm:prSet presAssocID="{423310F4-DA0A-45FE-9174-FE371BC4E1DE}" presName="sibTrans" presStyleLbl="sibTrans2D1" presStyleIdx="0" presStyleCnt="0"/>
      <dgm:spPr/>
    </dgm:pt>
    <dgm:pt modelId="{1293CC30-4C3B-45B0-BCB1-FE3580658A3B}" type="pres">
      <dgm:prSet presAssocID="{28AB2E39-8047-417E-998B-BB0FAD905A92}" presName="Composite" presStyleCnt="0"/>
      <dgm:spPr/>
    </dgm:pt>
    <dgm:pt modelId="{848293AD-3CDB-4FDF-A90C-2A6CE91062C1}" type="pres">
      <dgm:prSet presAssocID="{28AB2E39-8047-417E-998B-BB0FAD905A9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9" r="2" b="3"/>
          <a:stretch/>
        </a:blipFill>
      </dgm:spPr>
      <dgm:extLst>
        <a:ext uri="{E40237B7-FDA0-4F09-8148-C483321AD2D9}">
          <dgm14:cNvPr xmlns:dgm14="http://schemas.microsoft.com/office/drawing/2010/diagram" id="0" name="" descr="Tecnologia 5G/6G e AI, conceito de rede de comunicação global. Gráfico de negócios 6G. Negócios globais."/>
        </a:ext>
      </dgm:extLst>
    </dgm:pt>
    <dgm:pt modelId="{F30F5058-04B1-473E-8546-2418549D2DC5}" type="pres">
      <dgm:prSet presAssocID="{28AB2E39-8047-417E-998B-BB0FAD905A92}" presName="Subtitle" presStyleLbl="revTx" presStyleIdx="4" presStyleCnt="6">
        <dgm:presLayoutVars>
          <dgm:chMax val="0"/>
          <dgm:bulletEnabled/>
        </dgm:presLayoutVars>
      </dgm:prSet>
      <dgm:spPr/>
    </dgm:pt>
    <dgm:pt modelId="{06B03546-80B3-437D-A531-EACB9D996E84}" type="pres">
      <dgm:prSet presAssocID="{28AB2E39-8047-417E-998B-BB0FAD905A92}" presName="Description" presStyleLbl="revTx" presStyleIdx="5" presStyleCnt="6">
        <dgm:presLayoutVars>
          <dgm:bulletEnabled/>
        </dgm:presLayoutVars>
      </dgm:prSet>
      <dgm:spPr/>
    </dgm:pt>
  </dgm:ptLst>
  <dgm:cxnLst>
    <dgm:cxn modelId="{8CA51D16-3484-4791-B6D3-BDA49806EA81}" type="presOf" srcId="{28AB2E39-8047-417E-998B-BB0FAD905A92}" destId="{F30F5058-04B1-473E-8546-2418549D2DC5}" srcOrd="0" destOrd="0" presId="urn:microsoft.com/office/officeart/2024/3/layout/verticalVisualTextBlock1"/>
    <dgm:cxn modelId="{A26DCD1B-F8B4-4D1E-B809-F8A7B40434FC}" type="presOf" srcId="{7C44EBB6-806F-4A9F-8008-CD604E0F2F19}" destId="{14992A1A-56C0-414E-96CE-2F271B6FC674}" srcOrd="0" destOrd="0" presId="urn:microsoft.com/office/officeart/2024/3/layout/verticalVisualTextBlock1"/>
    <dgm:cxn modelId="{7DF16628-7ABB-479E-87A5-8EA1E92231F8}" type="presOf" srcId="{80F42E53-C6A8-4973-8BE8-6565667042FB}" destId="{AC6D099C-0261-420E-BF88-85B9BFA233F7}" srcOrd="0" destOrd="0" presId="urn:microsoft.com/office/officeart/2024/3/layout/verticalVisualTextBlock1"/>
    <dgm:cxn modelId="{4BADE138-35F9-4052-B1A6-CC063A608D3A}" srcId="{61C32F78-F4E9-49CC-B69A-8D3EFB596A8C}" destId="{80F42E53-C6A8-4973-8BE8-6565667042FB}" srcOrd="1" destOrd="0" parTransId="{170AC50A-0D63-4A06-A968-6A9DADE0211E}" sibTransId="{423310F4-DA0A-45FE-9174-FE371BC4E1DE}"/>
    <dgm:cxn modelId="{26CDCC63-D422-41A3-8F59-B44B05200D8B}" type="presOf" srcId="{3624247D-7926-45C8-9113-91C81EBAABCF}" destId="{DCE700E1-7F63-4F55-8610-ECED04657B8D}" srcOrd="0" destOrd="0" presId="urn:microsoft.com/office/officeart/2024/3/layout/verticalVisualTextBlock1"/>
    <dgm:cxn modelId="{F34DCD6E-FBF3-4F00-A374-228D86C7C661}" type="presOf" srcId="{60F8FCE2-C242-488E-A5BF-49BB72BF70CD}" destId="{06B03546-80B3-437D-A531-EACB9D996E84}" srcOrd="0" destOrd="0" presId="urn:microsoft.com/office/officeart/2024/3/layout/verticalVisualTextBlock1"/>
    <dgm:cxn modelId="{C0A41452-F711-4E00-8580-4A2D296CE6C6}" srcId="{61C32F78-F4E9-49CC-B69A-8D3EFB596A8C}" destId="{28AB2E39-8047-417E-998B-BB0FAD905A92}" srcOrd="2" destOrd="0" parTransId="{616BC36A-DF0A-42E3-A09A-CDCA7D2E72E0}" sibTransId="{48DFC806-7EC8-4950-A53F-4574952D836A}"/>
    <dgm:cxn modelId="{DF043759-3226-416F-971B-9557D4B552B7}" srcId="{28AB2E39-8047-417E-998B-BB0FAD905A92}" destId="{60F8FCE2-C242-488E-A5BF-49BB72BF70CD}" srcOrd="0" destOrd="0" parTransId="{F66AAADC-A9AF-4118-956F-9CD77A16245E}" sibTransId="{1739EE80-3CE9-4D41-B775-D6AA7C3F2B32}"/>
    <dgm:cxn modelId="{B6472596-A2D4-4D0F-857C-1B6F86D504CA}" srcId="{C1E12722-4E43-4A32-AD09-1A4956CE08D5}" destId="{2066F150-4B8B-4505-ADF2-94227C47FF00}" srcOrd="0" destOrd="0" parTransId="{DE3FE0F3-0A0E-4D72-B905-E3D7DA0D4634}" sibTransId="{257E4BC9-DC84-46F6-BDB1-173714136499}"/>
    <dgm:cxn modelId="{44C75198-990A-4871-A8DF-D8E240F4BB56}" srcId="{80F42E53-C6A8-4973-8BE8-6565667042FB}" destId="{3624247D-7926-45C8-9113-91C81EBAABCF}" srcOrd="0" destOrd="0" parTransId="{5EC205BA-84EF-4DCE-A7D3-14B428C343A6}" sibTransId="{627F29F3-2A84-4444-AACB-62A892E5CC93}"/>
    <dgm:cxn modelId="{758E8FA7-2BCE-4D44-8BB3-6210D8A5ABB4}" type="presOf" srcId="{2066F150-4B8B-4505-ADF2-94227C47FF00}" destId="{1288FA70-5270-4928-A7A3-304D3C6C6B53}" srcOrd="0" destOrd="0" presId="urn:microsoft.com/office/officeart/2024/3/layout/verticalVisualTextBlock1"/>
    <dgm:cxn modelId="{9ABB73D1-D7B8-43C4-9DB7-9D30CEA2AF94}" type="presOf" srcId="{C1E12722-4E43-4A32-AD09-1A4956CE08D5}" destId="{91BFACA1-A737-4A67-9B5A-3EEE9374FE11}" srcOrd="0" destOrd="0" presId="urn:microsoft.com/office/officeart/2024/3/layout/verticalVisualTextBlock1"/>
    <dgm:cxn modelId="{0F1800D5-D1FF-495D-B482-4EF0FC84A6F5}" type="presOf" srcId="{423310F4-DA0A-45FE-9174-FE371BC4E1DE}" destId="{E8571EDC-040D-48DC-8F45-ADBD33815B57}" srcOrd="0" destOrd="0" presId="urn:microsoft.com/office/officeart/2024/3/layout/verticalVisualTextBlock1"/>
    <dgm:cxn modelId="{33ECB5D5-3DE9-4107-9236-B49801CF75FC}" srcId="{61C32F78-F4E9-49CC-B69A-8D3EFB596A8C}" destId="{C1E12722-4E43-4A32-AD09-1A4956CE08D5}" srcOrd="0" destOrd="0" parTransId="{4A295F85-3C0D-44AA-B8D6-5B5D30B36A53}" sibTransId="{7C44EBB6-806F-4A9F-8008-CD604E0F2F19}"/>
    <dgm:cxn modelId="{04F414ED-055B-4DCD-AA45-D98BF47D5997}" type="presOf" srcId="{61C32F78-F4E9-49CC-B69A-8D3EFB596A8C}" destId="{0A134D2B-150A-4B93-A15F-38BBB3A08737}" srcOrd="0" destOrd="0" presId="urn:microsoft.com/office/officeart/2024/3/layout/verticalVisualTextBlock1"/>
    <dgm:cxn modelId="{BEC4AECF-BAB6-45A5-A1B4-6AF600E0ADA4}" type="presParOf" srcId="{0A134D2B-150A-4B93-A15F-38BBB3A08737}" destId="{84664DD4-A7C4-4706-B2F7-770266DA0EB8}" srcOrd="0" destOrd="0" presId="urn:microsoft.com/office/officeart/2024/3/layout/verticalVisualTextBlock1"/>
    <dgm:cxn modelId="{6A6BC6F2-AE3A-4680-AC75-858818B65FC9}" type="presParOf" srcId="{84664DD4-A7C4-4706-B2F7-770266DA0EB8}" destId="{F42CCAD2-6EEB-4C94-BD29-6650AFF7F5A1}" srcOrd="0" destOrd="0" presId="urn:microsoft.com/office/officeart/2024/3/layout/verticalVisualTextBlock1"/>
    <dgm:cxn modelId="{A397377B-DA2E-4989-A446-1A8CB7E3BFCA}" type="presParOf" srcId="{84664DD4-A7C4-4706-B2F7-770266DA0EB8}" destId="{91BFACA1-A737-4A67-9B5A-3EEE9374FE11}" srcOrd="1" destOrd="0" presId="urn:microsoft.com/office/officeart/2024/3/layout/verticalVisualTextBlock1"/>
    <dgm:cxn modelId="{89CCFB52-1066-40E7-9342-D145373B17A7}" type="presParOf" srcId="{84664DD4-A7C4-4706-B2F7-770266DA0EB8}" destId="{1288FA70-5270-4928-A7A3-304D3C6C6B53}" srcOrd="2" destOrd="0" presId="urn:microsoft.com/office/officeart/2024/3/layout/verticalVisualTextBlock1"/>
    <dgm:cxn modelId="{12A6946F-20C5-4EB6-8139-0F1BA83E421F}" type="presParOf" srcId="{0A134D2B-150A-4B93-A15F-38BBB3A08737}" destId="{14992A1A-56C0-414E-96CE-2F271B6FC674}" srcOrd="1" destOrd="0" presId="urn:microsoft.com/office/officeart/2024/3/layout/verticalVisualTextBlock1"/>
    <dgm:cxn modelId="{824B0E0B-C4A2-44F0-8C37-4A0B9AAC3D29}" type="presParOf" srcId="{0A134D2B-150A-4B93-A15F-38BBB3A08737}" destId="{B68398AD-DEB4-4CD7-B0C8-0F27FB6357A8}" srcOrd="2" destOrd="0" presId="urn:microsoft.com/office/officeart/2024/3/layout/verticalVisualTextBlock1"/>
    <dgm:cxn modelId="{EB0FFFD0-E4EF-4F88-B4B5-A8C261994CF6}" type="presParOf" srcId="{B68398AD-DEB4-4CD7-B0C8-0F27FB6357A8}" destId="{82CDD4A4-4B3B-4D8F-BAC5-6E310803E624}" srcOrd="0" destOrd="0" presId="urn:microsoft.com/office/officeart/2024/3/layout/verticalVisualTextBlock1"/>
    <dgm:cxn modelId="{A7D0CE69-8075-45FB-B957-BF4290C6DBB2}" type="presParOf" srcId="{B68398AD-DEB4-4CD7-B0C8-0F27FB6357A8}" destId="{AC6D099C-0261-420E-BF88-85B9BFA233F7}" srcOrd="1" destOrd="0" presId="urn:microsoft.com/office/officeart/2024/3/layout/verticalVisualTextBlock1"/>
    <dgm:cxn modelId="{BC204BE5-0AFB-46DE-8B90-2F6B298B2EC9}" type="presParOf" srcId="{B68398AD-DEB4-4CD7-B0C8-0F27FB6357A8}" destId="{DCE700E1-7F63-4F55-8610-ECED04657B8D}" srcOrd="2" destOrd="0" presId="urn:microsoft.com/office/officeart/2024/3/layout/verticalVisualTextBlock1"/>
    <dgm:cxn modelId="{1BCFCA96-8A57-4131-BC1C-99EE637A3A3D}" type="presParOf" srcId="{0A134D2B-150A-4B93-A15F-38BBB3A08737}" destId="{E8571EDC-040D-48DC-8F45-ADBD33815B57}" srcOrd="3" destOrd="0" presId="urn:microsoft.com/office/officeart/2024/3/layout/verticalVisualTextBlock1"/>
    <dgm:cxn modelId="{4EDC67B9-B581-4AC9-999D-E7F062BF410B}" type="presParOf" srcId="{0A134D2B-150A-4B93-A15F-38BBB3A08737}" destId="{1293CC30-4C3B-45B0-BCB1-FE3580658A3B}" srcOrd="4" destOrd="0" presId="urn:microsoft.com/office/officeart/2024/3/layout/verticalVisualTextBlock1"/>
    <dgm:cxn modelId="{24DAAA64-CAC7-41DE-9901-09D9766BF6B9}" type="presParOf" srcId="{1293CC30-4C3B-45B0-BCB1-FE3580658A3B}" destId="{848293AD-3CDB-4FDF-A90C-2A6CE91062C1}" srcOrd="0" destOrd="0" presId="urn:microsoft.com/office/officeart/2024/3/layout/verticalVisualTextBlock1"/>
    <dgm:cxn modelId="{E1939931-CE0E-4D7D-9767-BC034E1DEAAD}" type="presParOf" srcId="{1293CC30-4C3B-45B0-BCB1-FE3580658A3B}" destId="{F30F5058-04B1-473E-8546-2418549D2DC5}" srcOrd="1" destOrd="0" presId="urn:microsoft.com/office/officeart/2024/3/layout/verticalVisualTextBlock1"/>
    <dgm:cxn modelId="{8E008E6A-F024-4710-A29B-9CC16A0ED6E0}" type="presParOf" srcId="{1293CC30-4C3B-45B0-BCB1-FE3580658A3B}" destId="{06B03546-80B3-437D-A531-EACB9D996E84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39A138-CBB3-4954-830B-8DB5D9D7C856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5812CA81-52C6-4736-A00C-603A0EF905E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Algoritmo Greedy</a:t>
          </a:r>
        </a:p>
      </dgm:t>
    </dgm:pt>
    <dgm:pt modelId="{75BE9ED3-F54F-4C6F-83E1-AB746B091AF9}" type="parTrans" cxnId="{B495DD87-3C39-4C62-8933-EE9C4EAC2316}">
      <dgm:prSet/>
      <dgm:spPr/>
      <dgm:t>
        <a:bodyPr/>
        <a:lstStyle/>
        <a:p>
          <a:endParaRPr lang="pt-BR"/>
        </a:p>
      </dgm:t>
    </dgm:pt>
    <dgm:pt modelId="{861F9EAF-B67F-4579-8FF9-669F5DB1960E}" type="sibTrans" cxnId="{B495DD87-3C39-4C62-8933-EE9C4EAC231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20FCFCAC-F1B1-47EC-9E2D-537517FF05F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algoritmo Greedy é uma abordagem que faz a melhor escolha local em cada etapa, visando uma solução global melhor.</a:t>
          </a:r>
        </a:p>
      </dgm:t>
    </dgm:pt>
    <dgm:pt modelId="{6EB1921D-B109-4BD6-99FA-F0186FE1FCEA}" type="parTrans" cxnId="{BB4BB2CA-8EED-4CD9-80DB-89B1629DD52D}">
      <dgm:prSet/>
      <dgm:spPr/>
      <dgm:t>
        <a:bodyPr/>
        <a:lstStyle/>
        <a:p>
          <a:endParaRPr lang="pt-BR"/>
        </a:p>
      </dgm:t>
    </dgm:pt>
    <dgm:pt modelId="{3DF763B0-4EB4-4C67-A5D3-9F21F0928344}" type="sibTrans" cxnId="{BB4BB2CA-8EED-4CD9-80DB-89B1629DD52D}">
      <dgm:prSet/>
      <dgm:spPr/>
      <dgm:t>
        <a:bodyPr/>
        <a:lstStyle/>
        <a:p>
          <a:endParaRPr lang="pt-BR"/>
        </a:p>
      </dgm:t>
    </dgm:pt>
    <dgm:pt modelId="{468AE3B0-60D2-46EA-9917-E09E825047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Estruturação do Código</a:t>
          </a:r>
        </a:p>
      </dgm:t>
    </dgm:pt>
    <dgm:pt modelId="{FE5C77A3-BE06-45BD-8FE5-41FF6F2BAEC9}" type="parTrans" cxnId="{43F5264D-5ECA-4024-815F-D9F331C593ED}">
      <dgm:prSet/>
      <dgm:spPr/>
      <dgm:t>
        <a:bodyPr/>
        <a:lstStyle/>
        <a:p>
          <a:endParaRPr lang="pt-BR"/>
        </a:p>
      </dgm:t>
    </dgm:pt>
    <dgm:pt modelId="{EECE7C93-36D4-4DCA-8EFB-AC41D3834DB7}" type="sibTrans" cxnId="{43F5264D-5ECA-4024-815F-D9F331C593E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059A7D21-79B4-4F40-B629-BD25089048E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Uma boa estruturação do código é essencial para garantir clareza e facilidade de manutenção no desenvolvimento em Java.</a:t>
          </a:r>
        </a:p>
      </dgm:t>
    </dgm:pt>
    <dgm:pt modelId="{2635FB52-BB3D-4711-BDD1-284E15AD643E}" type="parTrans" cxnId="{41CC0FDC-FB71-4CA2-9E75-AA14F1A31E80}">
      <dgm:prSet/>
      <dgm:spPr/>
      <dgm:t>
        <a:bodyPr/>
        <a:lstStyle/>
        <a:p>
          <a:endParaRPr lang="pt-BR"/>
        </a:p>
      </dgm:t>
    </dgm:pt>
    <dgm:pt modelId="{CE445879-A061-4965-B5B5-CBB461A2B154}" type="sibTrans" cxnId="{41CC0FDC-FB71-4CA2-9E75-AA14F1A31E80}">
      <dgm:prSet/>
      <dgm:spPr/>
      <dgm:t>
        <a:bodyPr/>
        <a:lstStyle/>
        <a:p>
          <a:endParaRPr lang="pt-BR"/>
        </a:p>
      </dgm:t>
    </dgm:pt>
    <dgm:pt modelId="{96E7A194-CA5E-45C6-A1B3-C89D08C5AB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Seleção de Casos de Teste</a:t>
          </a:r>
        </a:p>
      </dgm:t>
    </dgm:pt>
    <dgm:pt modelId="{3629EF59-EB69-4B85-8702-9A0B5DB469E9}" type="parTrans" cxnId="{FE00FB0D-46C4-4651-BF8E-C8DF08BCBB40}">
      <dgm:prSet/>
      <dgm:spPr/>
      <dgm:t>
        <a:bodyPr/>
        <a:lstStyle/>
        <a:p>
          <a:endParaRPr lang="pt-BR"/>
        </a:p>
      </dgm:t>
    </dgm:pt>
    <dgm:pt modelId="{16A9BDDB-C080-4BCE-9CAB-D22BB0366170}" type="sibTrans" cxnId="{FE00FB0D-46C4-4651-BF8E-C8DF08BCBB40}">
      <dgm:prSet/>
      <dgm:spPr/>
      <dgm:t>
        <a:bodyPr/>
        <a:lstStyle/>
        <a:p>
          <a:endParaRPr lang="pt-BR"/>
        </a:p>
      </dgm:t>
    </dgm:pt>
    <dgm:pt modelId="{1CE19DEC-E2FB-449D-A8F4-6F3BD1AF946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Selecionar casos de teste eficientes ajuda a garantir que o algoritmo funcione corretamente em diferentes cenários e entradas.</a:t>
          </a:r>
        </a:p>
      </dgm:t>
    </dgm:pt>
    <dgm:pt modelId="{B1652869-C993-48B0-B12B-C12AE0D01200}" type="parTrans" cxnId="{4E9D886C-17F1-4D4F-BF6E-6221F351AEB5}">
      <dgm:prSet/>
      <dgm:spPr/>
      <dgm:t>
        <a:bodyPr/>
        <a:lstStyle/>
        <a:p>
          <a:endParaRPr lang="pt-BR"/>
        </a:p>
      </dgm:t>
    </dgm:pt>
    <dgm:pt modelId="{663D9C2E-E1E9-45CC-B9D9-BA8A97B7F3D2}" type="sibTrans" cxnId="{4E9D886C-17F1-4D4F-BF6E-6221F351AEB5}">
      <dgm:prSet/>
      <dgm:spPr/>
      <dgm:t>
        <a:bodyPr/>
        <a:lstStyle/>
        <a:p>
          <a:endParaRPr lang="pt-BR"/>
        </a:p>
      </dgm:t>
    </dgm:pt>
    <dgm:pt modelId="{9FDCA09E-0D8E-44E5-AFF8-015A82BAC175}" type="pres">
      <dgm:prSet presAssocID="{2339A138-CBB3-4954-830B-8DB5D9D7C856}" presName="Root" presStyleCnt="0">
        <dgm:presLayoutVars>
          <dgm:dir/>
          <dgm:resizeHandles val="exact"/>
        </dgm:presLayoutVars>
      </dgm:prSet>
      <dgm:spPr/>
    </dgm:pt>
    <dgm:pt modelId="{70493CE3-221E-45AD-9323-E83ACCDA6DCC}" type="pres">
      <dgm:prSet presAssocID="{5812CA81-52C6-4736-A00C-603A0EF905EF}" presName="Composite" presStyleCnt="0"/>
      <dgm:spPr/>
    </dgm:pt>
    <dgm:pt modelId="{F1E53C3F-72F0-485C-90FD-5996CE2B00DC}" type="pres">
      <dgm:prSet presAssocID="{5812CA81-52C6-4736-A00C-603A0EF905EF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48" b="-3"/>
          <a:stretch/>
        </a:blipFill>
      </dgm:spPr>
      <dgm:extLst>
        <a:ext uri="{E40237B7-FDA0-4F09-8148-C483321AD2D9}">
          <dgm14:cNvPr xmlns:dgm14="http://schemas.microsoft.com/office/drawing/2010/diagram" id="0" name="" descr="Pensamento positivo e negativo, faça sua escolha."/>
        </a:ext>
      </dgm:extLst>
    </dgm:pt>
    <dgm:pt modelId="{305F7E23-DD80-4253-AA4E-395C54AD3218}" type="pres">
      <dgm:prSet presAssocID="{5812CA81-52C6-4736-A00C-603A0EF905EF}" presName="Subtitle" presStyleLbl="revTx" presStyleIdx="0" presStyleCnt="6">
        <dgm:presLayoutVars>
          <dgm:chMax val="0"/>
          <dgm:bulletEnabled/>
        </dgm:presLayoutVars>
      </dgm:prSet>
      <dgm:spPr/>
    </dgm:pt>
    <dgm:pt modelId="{51699CFF-41F5-4349-AB93-EDCE509F4932}" type="pres">
      <dgm:prSet presAssocID="{5812CA81-52C6-4736-A00C-603A0EF905EF}" presName="Description" presStyleLbl="revTx" presStyleIdx="1" presStyleCnt="6">
        <dgm:presLayoutVars>
          <dgm:bulletEnabled/>
        </dgm:presLayoutVars>
      </dgm:prSet>
      <dgm:spPr/>
    </dgm:pt>
    <dgm:pt modelId="{9A2ED96A-6961-4942-8AF4-FA59FF6DEAF0}" type="pres">
      <dgm:prSet presAssocID="{861F9EAF-B67F-4579-8FF9-669F5DB1960E}" presName="sibTrans" presStyleLbl="sibTrans2D1" presStyleIdx="0" presStyleCnt="0"/>
      <dgm:spPr/>
    </dgm:pt>
    <dgm:pt modelId="{958CC6F5-1E7E-4B3C-9862-511A4A309AA5}" type="pres">
      <dgm:prSet presAssocID="{468AE3B0-60D2-46EA-9917-E09E825047ED}" presName="Composite" presStyleCnt="0"/>
      <dgm:spPr/>
    </dgm:pt>
    <dgm:pt modelId="{BB540E15-80AB-405D-9443-EAB1488476F9}" type="pres">
      <dgm:prSet presAssocID="{468AE3B0-60D2-46EA-9917-E09E825047ED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r="11102" b="-2"/>
          <a:stretch/>
        </a:blipFill>
      </dgm:spPr>
      <dgm:extLst>
        <a:ext uri="{E40237B7-FDA0-4F09-8148-C483321AD2D9}">
          <dgm14:cNvPr xmlns:dgm14="http://schemas.microsoft.com/office/drawing/2010/diagram" id="0" name="" descr="Codificação de programa em uma tela de computador"/>
        </a:ext>
      </dgm:extLst>
    </dgm:pt>
    <dgm:pt modelId="{E6A74B51-4B77-4859-8CBE-DC629A8B2016}" type="pres">
      <dgm:prSet presAssocID="{468AE3B0-60D2-46EA-9917-E09E825047ED}" presName="Subtitle" presStyleLbl="revTx" presStyleIdx="2" presStyleCnt="6">
        <dgm:presLayoutVars>
          <dgm:chMax val="0"/>
          <dgm:bulletEnabled/>
        </dgm:presLayoutVars>
      </dgm:prSet>
      <dgm:spPr/>
    </dgm:pt>
    <dgm:pt modelId="{3D8261DA-BDC8-46B9-9FA7-806E15675F0C}" type="pres">
      <dgm:prSet presAssocID="{468AE3B0-60D2-46EA-9917-E09E825047ED}" presName="Description" presStyleLbl="revTx" presStyleIdx="3" presStyleCnt="6">
        <dgm:presLayoutVars>
          <dgm:bulletEnabled/>
        </dgm:presLayoutVars>
      </dgm:prSet>
      <dgm:spPr/>
    </dgm:pt>
    <dgm:pt modelId="{2F8A62DD-4E42-4547-BD34-6CF7D5AC9995}" type="pres">
      <dgm:prSet presAssocID="{EECE7C93-36D4-4DCA-8EFB-AC41D3834DB7}" presName="sibTrans" presStyleLbl="sibTrans2D1" presStyleIdx="0" presStyleCnt="0"/>
      <dgm:spPr/>
    </dgm:pt>
    <dgm:pt modelId="{570E18E4-C2C4-4088-B0CE-E3EB8A9D69D0}" type="pres">
      <dgm:prSet presAssocID="{96E7A194-CA5E-45C6-A1B3-C89D08C5AB42}" presName="Composite" presStyleCnt="0"/>
      <dgm:spPr/>
    </dgm:pt>
    <dgm:pt modelId="{E826F0A1-1981-4FE9-89DD-A2EFFDC64216}" type="pres">
      <dgm:prSet presAssocID="{96E7A194-CA5E-45C6-A1B3-C89D08C5AB4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r="1248" b="-2"/>
          <a:stretch/>
        </a:blipFill>
      </dgm:spPr>
      <dgm:extLst>
        <a:ext uri="{E40237B7-FDA0-4F09-8148-C483321AD2D9}">
          <dgm14:cNvPr xmlns:dgm14="http://schemas.microsoft.com/office/drawing/2010/diagram" id="0" name="" descr="um programador está depurando seu código (o código é espelhado horizontalmente)&#10;&#10;Veja mais arquivos semelhantes:&#10;[url=search/portfolio/248175/?facets={%2235%22:%5B%22technology%22,%22OR%20computer%22,%22OR%20camera%22,%22OR%20internet%22%5D,%229%22:0,%2230%22:%22100%22}][img]http://www.photonullplus.de/misc/istock/istock-thumb-tech.jpg[/img][/url] [url=search/portfolio/248175/?facets={%2235%22:%5B%22job%22,%22OR%20work%22,%22OR%20messenger%22%5D,%229%22:0,%2230%22:%22100%22}][img]http://www.photonullplus.de/misc/istock/istock-thumb-jobs.jpg[/img][/url]&#10;&#10;[url=file_closeup.php?id=9924417][img]file_thumbview_approve.php?size=1&amp;id=9924417[/img][/url] [url=file_closeup.php?id=9880384][img]file_thumbview_approve.php?size=1&amp;id=9880384[/img][/url] [url=file_closeup.php?id=9880369][img]file_thumbview_approve.php?size=1&amp;id=9880369[/img][/url] [url=file_closeup.php?id=9880343][img]file_thumbview_approve.php?size=1&amp;id=9880343[/img][/url] [url=file_closeup.php?id=9880317][img]file_thumbview_approve.php?size=1&amp;id=9880317[/img][/url] [url=file_ closeup.php?id=9422617][img]file_thumbview_approve.php?size=1&amp;id=9422617[/img][/url] [url=file_closeup.php?id=9422623][img]file_thumbview_approve.php?size=1&amp;id=9422623[/img][/url] [url=file_closeup.php?id=16508469][img]file_thumbview_approve.php?size=1&amp;id=16508469[/img][/url] [url=file_closeup.php?id=16863859][img]file_thumbview_approve.php?size=1&amp;id=16863859[/img][/url] [url=file_closeup.php?id=16863845][img]file_thumbview_approve.php?size=1&amp;id=16863845[/img][/url] [url=file_closeup.php?id=17323807][img]file_thumbview_approve.php?size=1&amp;id=17323807[/img][/url] [url=file_closeup.php?id=17323693][img]file_thumbview_approve.php?size=1&amp;id=17323693[/img][/url] [url=file_closeup.php?id=18279006][img]file_thumbview_approve.php?size=1&amp;id=18279006[/img][/url] [url=file_closeup.php?id=18279019][img]file_thumbview_approve.php?size=1&amp;id=18279019[/img][/url]"/>
        </a:ext>
      </dgm:extLst>
    </dgm:pt>
    <dgm:pt modelId="{93D48F51-039D-45C4-AF73-2EA93A65EE67}" type="pres">
      <dgm:prSet presAssocID="{96E7A194-CA5E-45C6-A1B3-C89D08C5AB42}" presName="Subtitle" presStyleLbl="revTx" presStyleIdx="4" presStyleCnt="6">
        <dgm:presLayoutVars>
          <dgm:chMax val="0"/>
          <dgm:bulletEnabled/>
        </dgm:presLayoutVars>
      </dgm:prSet>
      <dgm:spPr/>
    </dgm:pt>
    <dgm:pt modelId="{DB7FFAC4-44FA-4176-810D-B8D6F27714F5}" type="pres">
      <dgm:prSet presAssocID="{96E7A194-CA5E-45C6-A1B3-C89D08C5AB42}" presName="Description" presStyleLbl="revTx" presStyleIdx="5" presStyleCnt="6">
        <dgm:presLayoutVars>
          <dgm:bulletEnabled/>
        </dgm:presLayoutVars>
      </dgm:prSet>
      <dgm:spPr/>
    </dgm:pt>
  </dgm:ptLst>
  <dgm:cxnLst>
    <dgm:cxn modelId="{FE00FB0D-46C4-4651-BF8E-C8DF08BCBB40}" srcId="{2339A138-CBB3-4954-830B-8DB5D9D7C856}" destId="{96E7A194-CA5E-45C6-A1B3-C89D08C5AB42}" srcOrd="2" destOrd="0" parTransId="{3629EF59-EB69-4B85-8702-9A0B5DB469E9}" sibTransId="{16A9BDDB-C080-4BCE-9CAB-D22BB0366170}"/>
    <dgm:cxn modelId="{4637001F-6EA8-4EFC-A5D3-F9A343B2BC6C}" type="presOf" srcId="{1CE19DEC-E2FB-449D-A8F4-6F3BD1AF946E}" destId="{DB7FFAC4-44FA-4176-810D-B8D6F27714F5}" srcOrd="0" destOrd="0" presId="urn:microsoft.com/office/officeart/2024/3/layout/verticalVisualTextBlock1"/>
    <dgm:cxn modelId="{730EB324-61AB-4D77-A742-7D129ED17D8E}" type="presOf" srcId="{96E7A194-CA5E-45C6-A1B3-C89D08C5AB42}" destId="{93D48F51-039D-45C4-AF73-2EA93A65EE67}" srcOrd="0" destOrd="0" presId="urn:microsoft.com/office/officeart/2024/3/layout/verticalVisualTextBlock1"/>
    <dgm:cxn modelId="{6B9E8E5B-401F-4574-AA5D-2DD95EBCE660}" type="presOf" srcId="{20FCFCAC-F1B1-47EC-9E2D-537517FF05F2}" destId="{51699CFF-41F5-4349-AB93-EDCE509F4932}" srcOrd="0" destOrd="0" presId="urn:microsoft.com/office/officeart/2024/3/layout/verticalVisualTextBlock1"/>
    <dgm:cxn modelId="{2E1A5D4B-B25D-421E-B0B2-FCF5255C8A38}" type="presOf" srcId="{468AE3B0-60D2-46EA-9917-E09E825047ED}" destId="{E6A74B51-4B77-4859-8CBE-DC629A8B2016}" srcOrd="0" destOrd="0" presId="urn:microsoft.com/office/officeart/2024/3/layout/verticalVisualTextBlock1"/>
    <dgm:cxn modelId="{4E9D886C-17F1-4D4F-BF6E-6221F351AEB5}" srcId="{96E7A194-CA5E-45C6-A1B3-C89D08C5AB42}" destId="{1CE19DEC-E2FB-449D-A8F4-6F3BD1AF946E}" srcOrd="0" destOrd="0" parTransId="{B1652869-C993-48B0-B12B-C12AE0D01200}" sibTransId="{663D9C2E-E1E9-45CC-B9D9-BA8A97B7F3D2}"/>
    <dgm:cxn modelId="{43F5264D-5ECA-4024-815F-D9F331C593ED}" srcId="{2339A138-CBB3-4954-830B-8DB5D9D7C856}" destId="{468AE3B0-60D2-46EA-9917-E09E825047ED}" srcOrd="1" destOrd="0" parTransId="{FE5C77A3-BE06-45BD-8FE5-41FF6F2BAEC9}" sibTransId="{EECE7C93-36D4-4DCA-8EFB-AC41D3834DB7}"/>
    <dgm:cxn modelId="{9310B06E-6482-45BA-B1B4-4A220A5440C4}" type="presOf" srcId="{5812CA81-52C6-4736-A00C-603A0EF905EF}" destId="{305F7E23-DD80-4253-AA4E-395C54AD3218}" srcOrd="0" destOrd="0" presId="urn:microsoft.com/office/officeart/2024/3/layout/verticalVisualTextBlock1"/>
    <dgm:cxn modelId="{B495DD87-3C39-4C62-8933-EE9C4EAC2316}" srcId="{2339A138-CBB3-4954-830B-8DB5D9D7C856}" destId="{5812CA81-52C6-4736-A00C-603A0EF905EF}" srcOrd="0" destOrd="0" parTransId="{75BE9ED3-F54F-4C6F-83E1-AB746B091AF9}" sibTransId="{861F9EAF-B67F-4579-8FF9-669F5DB1960E}"/>
    <dgm:cxn modelId="{44473D8F-CEBA-4E0D-8708-42BAAC6336D9}" type="presOf" srcId="{EECE7C93-36D4-4DCA-8EFB-AC41D3834DB7}" destId="{2F8A62DD-4E42-4547-BD34-6CF7D5AC9995}" srcOrd="0" destOrd="0" presId="urn:microsoft.com/office/officeart/2024/3/layout/verticalVisualTextBlock1"/>
    <dgm:cxn modelId="{BB4BB2CA-8EED-4CD9-80DB-89B1629DD52D}" srcId="{5812CA81-52C6-4736-A00C-603A0EF905EF}" destId="{20FCFCAC-F1B1-47EC-9E2D-537517FF05F2}" srcOrd="0" destOrd="0" parTransId="{6EB1921D-B109-4BD6-99FA-F0186FE1FCEA}" sibTransId="{3DF763B0-4EB4-4C67-A5D3-9F21F0928344}"/>
    <dgm:cxn modelId="{F6F07ED0-6540-4D8D-9A8C-A49230F656C8}" type="presOf" srcId="{2339A138-CBB3-4954-830B-8DB5D9D7C856}" destId="{9FDCA09E-0D8E-44E5-AFF8-015A82BAC175}" srcOrd="0" destOrd="0" presId="urn:microsoft.com/office/officeart/2024/3/layout/verticalVisualTextBlock1"/>
    <dgm:cxn modelId="{41CC0FDC-FB71-4CA2-9E75-AA14F1A31E80}" srcId="{468AE3B0-60D2-46EA-9917-E09E825047ED}" destId="{059A7D21-79B4-4F40-B629-BD25089048E3}" srcOrd="0" destOrd="0" parTransId="{2635FB52-BB3D-4711-BDD1-284E15AD643E}" sibTransId="{CE445879-A061-4965-B5B5-CBB461A2B154}"/>
    <dgm:cxn modelId="{8E30EBE5-92D2-4087-B24C-8E7BE35D14E2}" type="presOf" srcId="{059A7D21-79B4-4F40-B629-BD25089048E3}" destId="{3D8261DA-BDC8-46B9-9FA7-806E15675F0C}" srcOrd="0" destOrd="0" presId="urn:microsoft.com/office/officeart/2024/3/layout/verticalVisualTextBlock1"/>
    <dgm:cxn modelId="{CACD35ED-710A-4D14-8E82-8A119F31D5A5}" type="presOf" srcId="{861F9EAF-B67F-4579-8FF9-669F5DB1960E}" destId="{9A2ED96A-6961-4942-8AF4-FA59FF6DEAF0}" srcOrd="0" destOrd="0" presId="urn:microsoft.com/office/officeart/2024/3/layout/verticalVisualTextBlock1"/>
    <dgm:cxn modelId="{7DDF561E-1670-4346-AD0E-565D858D164C}" type="presParOf" srcId="{9FDCA09E-0D8E-44E5-AFF8-015A82BAC175}" destId="{70493CE3-221E-45AD-9323-E83ACCDA6DCC}" srcOrd="0" destOrd="0" presId="urn:microsoft.com/office/officeart/2024/3/layout/verticalVisualTextBlock1"/>
    <dgm:cxn modelId="{9A9D2778-70DE-4D3B-A621-D33DE9F7CDD3}" type="presParOf" srcId="{70493CE3-221E-45AD-9323-E83ACCDA6DCC}" destId="{F1E53C3F-72F0-485C-90FD-5996CE2B00DC}" srcOrd="0" destOrd="0" presId="urn:microsoft.com/office/officeart/2024/3/layout/verticalVisualTextBlock1"/>
    <dgm:cxn modelId="{87891629-A53A-456A-A234-2302AB673E4A}" type="presParOf" srcId="{70493CE3-221E-45AD-9323-E83ACCDA6DCC}" destId="{305F7E23-DD80-4253-AA4E-395C54AD3218}" srcOrd="1" destOrd="0" presId="urn:microsoft.com/office/officeart/2024/3/layout/verticalVisualTextBlock1"/>
    <dgm:cxn modelId="{C0DBB4E5-CA3F-4B2D-BA00-13209C212BD7}" type="presParOf" srcId="{70493CE3-221E-45AD-9323-E83ACCDA6DCC}" destId="{51699CFF-41F5-4349-AB93-EDCE509F4932}" srcOrd="2" destOrd="0" presId="urn:microsoft.com/office/officeart/2024/3/layout/verticalVisualTextBlock1"/>
    <dgm:cxn modelId="{AA3F33C9-3E96-4CA9-B0BC-06C678BC322F}" type="presParOf" srcId="{9FDCA09E-0D8E-44E5-AFF8-015A82BAC175}" destId="{9A2ED96A-6961-4942-8AF4-FA59FF6DEAF0}" srcOrd="1" destOrd="0" presId="urn:microsoft.com/office/officeart/2024/3/layout/verticalVisualTextBlock1"/>
    <dgm:cxn modelId="{4E9C3519-41E6-4898-A543-410CDCB9FA89}" type="presParOf" srcId="{9FDCA09E-0D8E-44E5-AFF8-015A82BAC175}" destId="{958CC6F5-1E7E-4B3C-9862-511A4A309AA5}" srcOrd="2" destOrd="0" presId="urn:microsoft.com/office/officeart/2024/3/layout/verticalVisualTextBlock1"/>
    <dgm:cxn modelId="{1EF0E204-F37B-43F5-BB40-0BAA95672A03}" type="presParOf" srcId="{958CC6F5-1E7E-4B3C-9862-511A4A309AA5}" destId="{BB540E15-80AB-405D-9443-EAB1488476F9}" srcOrd="0" destOrd="0" presId="urn:microsoft.com/office/officeart/2024/3/layout/verticalVisualTextBlock1"/>
    <dgm:cxn modelId="{ED38D464-0896-4237-AE10-0E2B43642D73}" type="presParOf" srcId="{958CC6F5-1E7E-4B3C-9862-511A4A309AA5}" destId="{E6A74B51-4B77-4859-8CBE-DC629A8B2016}" srcOrd="1" destOrd="0" presId="urn:microsoft.com/office/officeart/2024/3/layout/verticalVisualTextBlock1"/>
    <dgm:cxn modelId="{BDA46A6C-FBED-4A64-B4F6-08CE452AE4D3}" type="presParOf" srcId="{958CC6F5-1E7E-4B3C-9862-511A4A309AA5}" destId="{3D8261DA-BDC8-46B9-9FA7-806E15675F0C}" srcOrd="2" destOrd="0" presId="urn:microsoft.com/office/officeart/2024/3/layout/verticalVisualTextBlock1"/>
    <dgm:cxn modelId="{58A995F2-95CE-4045-8933-71E5BD32E5FF}" type="presParOf" srcId="{9FDCA09E-0D8E-44E5-AFF8-015A82BAC175}" destId="{2F8A62DD-4E42-4547-BD34-6CF7D5AC9995}" srcOrd="3" destOrd="0" presId="urn:microsoft.com/office/officeart/2024/3/layout/verticalVisualTextBlock1"/>
    <dgm:cxn modelId="{32CED7CB-852D-47EC-9534-8CF0DC898B72}" type="presParOf" srcId="{9FDCA09E-0D8E-44E5-AFF8-015A82BAC175}" destId="{570E18E4-C2C4-4088-B0CE-E3EB8A9D69D0}" srcOrd="4" destOrd="0" presId="urn:microsoft.com/office/officeart/2024/3/layout/verticalVisualTextBlock1"/>
    <dgm:cxn modelId="{0CB113A0-07D8-4D58-B225-228F8C3AE175}" type="presParOf" srcId="{570E18E4-C2C4-4088-B0CE-E3EB8A9D69D0}" destId="{E826F0A1-1981-4FE9-89DD-A2EFFDC64216}" srcOrd="0" destOrd="0" presId="urn:microsoft.com/office/officeart/2024/3/layout/verticalVisualTextBlock1"/>
    <dgm:cxn modelId="{68828B01-D8D7-4DAD-8E6C-7FAD41336CB1}" type="presParOf" srcId="{570E18E4-C2C4-4088-B0CE-E3EB8A9D69D0}" destId="{93D48F51-039D-45C4-AF73-2EA93A65EE67}" srcOrd="1" destOrd="0" presId="urn:microsoft.com/office/officeart/2024/3/layout/verticalVisualTextBlock1"/>
    <dgm:cxn modelId="{C1E8A655-0AF3-434E-8956-06FE88ABA88D}" type="presParOf" srcId="{570E18E4-C2C4-4088-B0CE-E3EB8A9D69D0}" destId="{DB7FFAC4-44FA-4176-810D-B8D6F27714F5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2B53B5-27BE-4327-A37C-71D2C84CBA36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DD5FE7-714A-45B3-8260-0CB823AC96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Revisão dos Principais Pontos</a:t>
          </a:r>
          <a:endParaRPr lang="en-US"/>
        </a:p>
      </dgm:t>
    </dgm:pt>
    <dgm:pt modelId="{4BB039DF-8B7E-4FBB-A32A-458F9E6494D2}" type="parTrans" cxnId="{FE2706DD-4520-4335-A5D7-FD9CD5329682}">
      <dgm:prSet/>
      <dgm:spPr/>
      <dgm:t>
        <a:bodyPr/>
        <a:lstStyle/>
        <a:p>
          <a:endParaRPr lang="en-US"/>
        </a:p>
      </dgm:t>
    </dgm:pt>
    <dgm:pt modelId="{9E9F16E0-7F8E-4A8D-A1DB-8F3ED11F6491}" type="sibTrans" cxnId="{FE2706DD-4520-4335-A5D7-FD9CD532968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AECAA61-C1A9-487B-8C70-C19A8316F81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Revisamos as contribuições dos algoritmos ACO e Greedy para a geração de casos de teste, destacando suas vantagens e desvantagens.</a:t>
          </a:r>
          <a:endParaRPr lang="en-US"/>
        </a:p>
      </dgm:t>
    </dgm:pt>
    <dgm:pt modelId="{76AACD1D-E0E0-4F4D-840F-953C68628702}" type="parTrans" cxnId="{5A52B47C-3B14-4D48-B2A1-5AAB303699B9}">
      <dgm:prSet/>
      <dgm:spPr/>
      <dgm:t>
        <a:bodyPr/>
        <a:lstStyle/>
        <a:p>
          <a:endParaRPr lang="en-US"/>
        </a:p>
      </dgm:t>
    </dgm:pt>
    <dgm:pt modelId="{EFA50A89-326A-43FA-B385-2740CB44623B}" type="sibTrans" cxnId="{5A52B47C-3B14-4D48-B2A1-5AAB303699B9}">
      <dgm:prSet/>
      <dgm:spPr/>
      <dgm:t>
        <a:bodyPr/>
        <a:lstStyle/>
        <a:p>
          <a:endParaRPr lang="en-US"/>
        </a:p>
      </dgm:t>
    </dgm:pt>
    <dgm:pt modelId="{25ACA836-9035-4C47-BB00-7D98D07D188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Perspectivas Futuras</a:t>
          </a:r>
          <a:endParaRPr lang="en-US"/>
        </a:p>
      </dgm:t>
    </dgm:pt>
    <dgm:pt modelId="{437F0A8E-164C-4397-8E3E-11766B139719}" type="parTrans" cxnId="{18FF9C3D-189B-4F95-8CC5-D8394D826F5A}">
      <dgm:prSet/>
      <dgm:spPr/>
      <dgm:t>
        <a:bodyPr/>
        <a:lstStyle/>
        <a:p>
          <a:endParaRPr lang="en-US"/>
        </a:p>
      </dgm:t>
    </dgm:pt>
    <dgm:pt modelId="{3FBFEE4B-4E10-4CCE-8E81-34FB757D9F7D}" type="sibTrans" cxnId="{18FF9C3D-189B-4F95-8CC5-D8394D826F5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F6B3F2B-2172-49FB-9CE9-2E2511E81AA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Discutiremos as perspectivas futuras na pesquisa sobre algoritmos, incluindo novas abordagens e melhorias potenciais.</a:t>
          </a:r>
          <a:endParaRPr lang="en-US"/>
        </a:p>
      </dgm:t>
    </dgm:pt>
    <dgm:pt modelId="{C94F8AFF-4453-4644-98CC-D036E69EC90D}" type="parTrans" cxnId="{E888F6DD-3231-4A4F-B4AE-2FDEDDAC351B}">
      <dgm:prSet/>
      <dgm:spPr/>
      <dgm:t>
        <a:bodyPr/>
        <a:lstStyle/>
        <a:p>
          <a:endParaRPr lang="en-US"/>
        </a:p>
      </dgm:t>
    </dgm:pt>
    <dgm:pt modelId="{6D717612-5320-44F5-B7B7-02803E080A4B}" type="sibTrans" cxnId="{E888F6DD-3231-4A4F-B4AE-2FDEDDAC351B}">
      <dgm:prSet/>
      <dgm:spPr/>
      <dgm:t>
        <a:bodyPr/>
        <a:lstStyle/>
        <a:p>
          <a:endParaRPr lang="en-US"/>
        </a:p>
      </dgm:t>
    </dgm:pt>
    <dgm:pt modelId="{75D927DD-3F54-40BD-8CC4-C9160823BA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Recomendações para Pesquisa</a:t>
          </a:r>
          <a:endParaRPr lang="en-US"/>
        </a:p>
      </dgm:t>
    </dgm:pt>
    <dgm:pt modelId="{DE7DF72A-1860-4011-805B-9F4940983CDE}" type="parTrans" cxnId="{2087712E-7F92-45C0-92FF-DF775BFB77AA}">
      <dgm:prSet/>
      <dgm:spPr/>
      <dgm:t>
        <a:bodyPr/>
        <a:lstStyle/>
        <a:p>
          <a:endParaRPr lang="en-US"/>
        </a:p>
      </dgm:t>
    </dgm:pt>
    <dgm:pt modelId="{E7CF872A-539E-4D2F-8ADA-C8D6928E25D5}" type="sibTrans" cxnId="{2087712E-7F92-45C0-92FF-DF775BFB77AA}">
      <dgm:prSet/>
      <dgm:spPr/>
      <dgm:t>
        <a:bodyPr/>
        <a:lstStyle/>
        <a:p>
          <a:endParaRPr lang="en-US"/>
        </a:p>
      </dgm:t>
    </dgm:pt>
    <dgm:pt modelId="{FFE9838C-4797-47AE-ACAE-971C829D26C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Fornecerei recomendações para a pesquisa contínua nesta área, visando aprimorar a eficácia dos algoritmos utilizados.</a:t>
          </a:r>
          <a:endParaRPr lang="en-US"/>
        </a:p>
      </dgm:t>
    </dgm:pt>
    <dgm:pt modelId="{9A73444E-E5D0-41F6-97B4-040A52FD8EB3}" type="parTrans" cxnId="{DAD3D421-4C89-403C-BFC4-8EEDD3660A02}">
      <dgm:prSet/>
      <dgm:spPr/>
      <dgm:t>
        <a:bodyPr/>
        <a:lstStyle/>
        <a:p>
          <a:endParaRPr lang="en-US"/>
        </a:p>
      </dgm:t>
    </dgm:pt>
    <dgm:pt modelId="{EC0FF5FC-7AEF-49DB-821C-979104ADDC6D}" type="sibTrans" cxnId="{DAD3D421-4C89-403C-BFC4-8EEDD3660A02}">
      <dgm:prSet/>
      <dgm:spPr/>
      <dgm:t>
        <a:bodyPr/>
        <a:lstStyle/>
        <a:p>
          <a:endParaRPr lang="en-US"/>
        </a:p>
      </dgm:t>
    </dgm:pt>
    <dgm:pt modelId="{9F08CBDC-382B-4ECB-B1F2-8B10A7ABA7C0}" type="pres">
      <dgm:prSet presAssocID="{772B53B5-27BE-4327-A37C-71D2C84CBA36}" presName="Name0" presStyleCnt="0">
        <dgm:presLayoutVars>
          <dgm:dir/>
          <dgm:resizeHandles val="exact"/>
        </dgm:presLayoutVars>
      </dgm:prSet>
      <dgm:spPr/>
    </dgm:pt>
    <dgm:pt modelId="{570BFD50-7F7C-4FA9-B7BA-3C68BD63B67A}" type="pres">
      <dgm:prSet presAssocID="{80DD5FE7-714A-45B3-8260-0CB823AC965E}" presName="compNode" presStyleCnt="0"/>
      <dgm:spPr/>
    </dgm:pt>
    <dgm:pt modelId="{A131DB05-B57F-43CF-A086-D79C21385003}" type="pres">
      <dgm:prSet presAssocID="{80DD5FE7-714A-45B3-8260-0CB823AC965E}" presName="pictRect" presStyleLbl="revTx" presStyleIdx="0" presStyleCnt="6">
        <dgm:presLayoutVars>
          <dgm:chMax val="0"/>
          <dgm:bulletEnabled/>
        </dgm:presLayoutVars>
      </dgm:prSet>
      <dgm:spPr/>
    </dgm:pt>
    <dgm:pt modelId="{E77BB560-4410-4F8B-84B9-9262432757FD}" type="pres">
      <dgm:prSet presAssocID="{80DD5FE7-714A-45B3-8260-0CB823AC965E}" presName="textRect" presStyleLbl="revTx" presStyleIdx="1" presStyleCnt="6">
        <dgm:presLayoutVars>
          <dgm:bulletEnabled/>
        </dgm:presLayoutVars>
      </dgm:prSet>
      <dgm:spPr/>
    </dgm:pt>
    <dgm:pt modelId="{420E0E86-B694-400D-BC2C-72BBA9FCD889}" type="pres">
      <dgm:prSet presAssocID="{9E9F16E0-7F8E-4A8D-A1DB-8F3ED11F6491}" presName="sibTrans" presStyleLbl="sibTrans2D1" presStyleIdx="0" presStyleCnt="0"/>
      <dgm:spPr/>
    </dgm:pt>
    <dgm:pt modelId="{420AED4C-19BF-46DC-9536-44FC6588EE81}" type="pres">
      <dgm:prSet presAssocID="{25ACA836-9035-4C47-BB00-7D98D07D1888}" presName="compNode" presStyleCnt="0"/>
      <dgm:spPr/>
    </dgm:pt>
    <dgm:pt modelId="{082B9733-1B51-4045-ADDD-21250A2145E4}" type="pres">
      <dgm:prSet presAssocID="{25ACA836-9035-4C47-BB00-7D98D07D1888}" presName="pictRect" presStyleLbl="revTx" presStyleIdx="2" presStyleCnt="6">
        <dgm:presLayoutVars>
          <dgm:chMax val="0"/>
          <dgm:bulletEnabled/>
        </dgm:presLayoutVars>
      </dgm:prSet>
      <dgm:spPr/>
    </dgm:pt>
    <dgm:pt modelId="{9170C2DF-0F6C-43A3-962A-E194D810D2CF}" type="pres">
      <dgm:prSet presAssocID="{25ACA836-9035-4C47-BB00-7D98D07D1888}" presName="textRect" presStyleLbl="revTx" presStyleIdx="3" presStyleCnt="6">
        <dgm:presLayoutVars>
          <dgm:bulletEnabled/>
        </dgm:presLayoutVars>
      </dgm:prSet>
      <dgm:spPr/>
    </dgm:pt>
    <dgm:pt modelId="{6E45F1F8-D8F7-44BB-8667-8A74F281D4DB}" type="pres">
      <dgm:prSet presAssocID="{3FBFEE4B-4E10-4CCE-8E81-34FB757D9F7D}" presName="sibTrans" presStyleLbl="sibTrans2D1" presStyleIdx="0" presStyleCnt="0"/>
      <dgm:spPr/>
    </dgm:pt>
    <dgm:pt modelId="{552D5B6F-39F4-49C2-A0F0-4B832E21F14E}" type="pres">
      <dgm:prSet presAssocID="{75D927DD-3F54-40BD-8CC4-C9160823BA5A}" presName="compNode" presStyleCnt="0"/>
      <dgm:spPr/>
    </dgm:pt>
    <dgm:pt modelId="{CDA52CE7-E8CA-46A4-941C-8A74AA2479CE}" type="pres">
      <dgm:prSet presAssocID="{75D927DD-3F54-40BD-8CC4-C9160823BA5A}" presName="pictRect" presStyleLbl="revTx" presStyleIdx="4" presStyleCnt="6">
        <dgm:presLayoutVars>
          <dgm:chMax val="0"/>
          <dgm:bulletEnabled/>
        </dgm:presLayoutVars>
      </dgm:prSet>
      <dgm:spPr/>
    </dgm:pt>
    <dgm:pt modelId="{68335867-C5BD-4D92-8FFD-9D2AE96A3887}" type="pres">
      <dgm:prSet presAssocID="{75D927DD-3F54-40BD-8CC4-C9160823BA5A}" presName="textRect" presStyleLbl="revTx" presStyleIdx="5" presStyleCnt="6">
        <dgm:presLayoutVars>
          <dgm:bulletEnabled/>
        </dgm:presLayoutVars>
      </dgm:prSet>
      <dgm:spPr/>
    </dgm:pt>
  </dgm:ptLst>
  <dgm:cxnLst>
    <dgm:cxn modelId="{663DC51D-68DA-442F-AE84-D294A0AF7CF9}" type="presOf" srcId="{772B53B5-27BE-4327-A37C-71D2C84CBA36}" destId="{9F08CBDC-382B-4ECB-B1F2-8B10A7ABA7C0}" srcOrd="0" destOrd="0" presId="urn:microsoft.com/office/officeart/2024/3/layout/hArchList1"/>
    <dgm:cxn modelId="{DAD3D421-4C89-403C-BFC4-8EEDD3660A02}" srcId="{75D927DD-3F54-40BD-8CC4-C9160823BA5A}" destId="{FFE9838C-4797-47AE-ACAE-971C829D26C9}" srcOrd="0" destOrd="0" parTransId="{9A73444E-E5D0-41F6-97B4-040A52FD8EB3}" sibTransId="{EC0FF5FC-7AEF-49DB-821C-979104ADDC6D}"/>
    <dgm:cxn modelId="{2087712E-7F92-45C0-92FF-DF775BFB77AA}" srcId="{772B53B5-27BE-4327-A37C-71D2C84CBA36}" destId="{75D927DD-3F54-40BD-8CC4-C9160823BA5A}" srcOrd="2" destOrd="0" parTransId="{DE7DF72A-1860-4011-805B-9F4940983CDE}" sibTransId="{E7CF872A-539E-4D2F-8ADA-C8D6928E25D5}"/>
    <dgm:cxn modelId="{18FF9C3D-189B-4F95-8CC5-D8394D826F5A}" srcId="{772B53B5-27BE-4327-A37C-71D2C84CBA36}" destId="{25ACA836-9035-4C47-BB00-7D98D07D1888}" srcOrd="1" destOrd="0" parTransId="{437F0A8E-164C-4397-8E3E-11766B139719}" sibTransId="{3FBFEE4B-4E10-4CCE-8E81-34FB757D9F7D}"/>
    <dgm:cxn modelId="{6F25A13F-7327-41C8-843C-044A0BF35E56}" type="presOf" srcId="{FFE9838C-4797-47AE-ACAE-971C829D26C9}" destId="{68335867-C5BD-4D92-8FFD-9D2AE96A3887}" srcOrd="0" destOrd="0" presId="urn:microsoft.com/office/officeart/2024/3/layout/hArchList1"/>
    <dgm:cxn modelId="{068E915E-D97C-47F6-AA12-A11F912C9749}" type="presOf" srcId="{25ACA836-9035-4C47-BB00-7D98D07D1888}" destId="{082B9733-1B51-4045-ADDD-21250A2145E4}" srcOrd="0" destOrd="0" presId="urn:microsoft.com/office/officeart/2024/3/layout/hArchList1"/>
    <dgm:cxn modelId="{AC58D14B-CE00-469B-96DF-4929D429CB10}" type="presOf" srcId="{3FBFEE4B-4E10-4CCE-8E81-34FB757D9F7D}" destId="{6E45F1F8-D8F7-44BB-8667-8A74F281D4DB}" srcOrd="0" destOrd="0" presId="urn:microsoft.com/office/officeart/2024/3/layout/hArchList1"/>
    <dgm:cxn modelId="{5A52B47C-3B14-4D48-B2A1-5AAB303699B9}" srcId="{80DD5FE7-714A-45B3-8260-0CB823AC965E}" destId="{AAECAA61-C1A9-487B-8C70-C19A8316F814}" srcOrd="0" destOrd="0" parTransId="{76AACD1D-E0E0-4F4D-840F-953C68628702}" sibTransId="{EFA50A89-326A-43FA-B385-2740CB44623B}"/>
    <dgm:cxn modelId="{0804AA94-3454-428A-A6F0-8F2FD3D9595F}" type="presOf" srcId="{80DD5FE7-714A-45B3-8260-0CB823AC965E}" destId="{A131DB05-B57F-43CF-A086-D79C21385003}" srcOrd="0" destOrd="0" presId="urn:microsoft.com/office/officeart/2024/3/layout/hArchList1"/>
    <dgm:cxn modelId="{CDB370DC-B649-4073-A034-86D7EA608F48}" type="presOf" srcId="{9E9F16E0-7F8E-4A8D-A1DB-8F3ED11F6491}" destId="{420E0E86-B694-400D-BC2C-72BBA9FCD889}" srcOrd="0" destOrd="0" presId="urn:microsoft.com/office/officeart/2024/3/layout/hArchList1"/>
    <dgm:cxn modelId="{FE2706DD-4520-4335-A5D7-FD9CD5329682}" srcId="{772B53B5-27BE-4327-A37C-71D2C84CBA36}" destId="{80DD5FE7-714A-45B3-8260-0CB823AC965E}" srcOrd="0" destOrd="0" parTransId="{4BB039DF-8B7E-4FBB-A32A-458F9E6494D2}" sibTransId="{9E9F16E0-7F8E-4A8D-A1DB-8F3ED11F6491}"/>
    <dgm:cxn modelId="{E888F6DD-3231-4A4F-B4AE-2FDEDDAC351B}" srcId="{25ACA836-9035-4C47-BB00-7D98D07D1888}" destId="{6F6B3F2B-2172-49FB-9CE9-2E2511E81AA9}" srcOrd="0" destOrd="0" parTransId="{C94F8AFF-4453-4644-98CC-D036E69EC90D}" sibTransId="{6D717612-5320-44F5-B7B7-02803E080A4B}"/>
    <dgm:cxn modelId="{64B396EA-F700-422B-BB3F-011983E2B38A}" type="presOf" srcId="{AAECAA61-C1A9-487B-8C70-C19A8316F814}" destId="{E77BB560-4410-4F8B-84B9-9262432757FD}" srcOrd="0" destOrd="0" presId="urn:microsoft.com/office/officeart/2024/3/layout/hArchList1"/>
    <dgm:cxn modelId="{8E6096F3-1C72-469B-9C18-6028F5EB1904}" type="presOf" srcId="{6F6B3F2B-2172-49FB-9CE9-2E2511E81AA9}" destId="{9170C2DF-0F6C-43A3-962A-E194D810D2CF}" srcOrd="0" destOrd="0" presId="urn:microsoft.com/office/officeart/2024/3/layout/hArchList1"/>
    <dgm:cxn modelId="{F25FC2FB-B2D2-4C67-8767-945916D2EBCB}" type="presOf" srcId="{75D927DD-3F54-40BD-8CC4-C9160823BA5A}" destId="{CDA52CE7-E8CA-46A4-941C-8A74AA2479CE}" srcOrd="0" destOrd="0" presId="urn:microsoft.com/office/officeart/2024/3/layout/hArchList1"/>
    <dgm:cxn modelId="{4EBFA1CB-67CD-402A-93A5-C2FF095337EF}" type="presParOf" srcId="{9F08CBDC-382B-4ECB-B1F2-8B10A7ABA7C0}" destId="{570BFD50-7F7C-4FA9-B7BA-3C68BD63B67A}" srcOrd="0" destOrd="0" presId="urn:microsoft.com/office/officeart/2024/3/layout/hArchList1"/>
    <dgm:cxn modelId="{1D7E0EFD-6EF6-4ABD-8E82-D50D3D07BA8D}" type="presParOf" srcId="{570BFD50-7F7C-4FA9-B7BA-3C68BD63B67A}" destId="{A131DB05-B57F-43CF-A086-D79C21385003}" srcOrd="0" destOrd="0" presId="urn:microsoft.com/office/officeart/2024/3/layout/hArchList1"/>
    <dgm:cxn modelId="{31E05D63-101D-4BBB-B1F3-90D1DCB9EA68}" type="presParOf" srcId="{570BFD50-7F7C-4FA9-B7BA-3C68BD63B67A}" destId="{E77BB560-4410-4F8B-84B9-9262432757FD}" srcOrd="1" destOrd="0" presId="urn:microsoft.com/office/officeart/2024/3/layout/hArchList1"/>
    <dgm:cxn modelId="{848191E0-9AD5-4563-8917-4403B9637FBF}" type="presParOf" srcId="{9F08CBDC-382B-4ECB-B1F2-8B10A7ABA7C0}" destId="{420E0E86-B694-400D-BC2C-72BBA9FCD889}" srcOrd="1" destOrd="0" presId="urn:microsoft.com/office/officeart/2024/3/layout/hArchList1"/>
    <dgm:cxn modelId="{210260D9-CB13-483A-8E59-9E56F9C56CDF}" type="presParOf" srcId="{9F08CBDC-382B-4ECB-B1F2-8B10A7ABA7C0}" destId="{420AED4C-19BF-46DC-9536-44FC6588EE81}" srcOrd="2" destOrd="0" presId="urn:microsoft.com/office/officeart/2024/3/layout/hArchList1"/>
    <dgm:cxn modelId="{156DF2F7-2D2F-4982-BD4A-6D632957593C}" type="presParOf" srcId="{420AED4C-19BF-46DC-9536-44FC6588EE81}" destId="{082B9733-1B51-4045-ADDD-21250A2145E4}" srcOrd="0" destOrd="0" presId="urn:microsoft.com/office/officeart/2024/3/layout/hArchList1"/>
    <dgm:cxn modelId="{ACDB76AB-9896-445F-95FF-3588ED333D49}" type="presParOf" srcId="{420AED4C-19BF-46DC-9536-44FC6588EE81}" destId="{9170C2DF-0F6C-43A3-962A-E194D810D2CF}" srcOrd="1" destOrd="0" presId="urn:microsoft.com/office/officeart/2024/3/layout/hArchList1"/>
    <dgm:cxn modelId="{DB066806-471C-40E7-897F-709CDFFC4A0A}" type="presParOf" srcId="{9F08CBDC-382B-4ECB-B1F2-8B10A7ABA7C0}" destId="{6E45F1F8-D8F7-44BB-8667-8A74F281D4DB}" srcOrd="3" destOrd="0" presId="urn:microsoft.com/office/officeart/2024/3/layout/hArchList1"/>
    <dgm:cxn modelId="{1D5D8DDB-6DB3-46A6-B652-2F52739F2375}" type="presParOf" srcId="{9F08CBDC-382B-4ECB-B1F2-8B10A7ABA7C0}" destId="{552D5B6F-39F4-49C2-A0F0-4B832E21F14E}" srcOrd="4" destOrd="0" presId="urn:microsoft.com/office/officeart/2024/3/layout/hArchList1"/>
    <dgm:cxn modelId="{9938F49B-C317-450B-A44D-C6132D3F0554}" type="presParOf" srcId="{552D5B6F-39F4-49C2-A0F0-4B832E21F14E}" destId="{CDA52CE7-E8CA-46A4-941C-8A74AA2479CE}" srcOrd="0" destOrd="0" presId="urn:microsoft.com/office/officeart/2024/3/layout/hArchList1"/>
    <dgm:cxn modelId="{B7D49E42-C5C7-4D9B-BACA-DF7697CF9549}" type="presParOf" srcId="{552D5B6F-39F4-49C2-A0F0-4B832E21F14E}" destId="{68335867-C5BD-4D92-8FFD-9D2AE96A3887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CCAD2-6EEB-4C94-BD29-6650AFF7F5A1}">
      <dsp:nvSpPr>
        <dsp:cNvPr id="0" name=""/>
        <dsp:cNvSpPr/>
      </dsp:nvSpPr>
      <dsp:spPr>
        <a:xfrm>
          <a:off x="0" y="0"/>
          <a:ext cx="1681599" cy="1681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6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BFACA1-A737-4A67-9B5A-3EEE9374FE11}">
      <dsp:nvSpPr>
        <dsp:cNvPr id="0" name=""/>
        <dsp:cNvSpPr/>
      </dsp:nvSpPr>
      <dsp:spPr>
        <a:xfrm>
          <a:off x="1861599" y="0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Visualização das Interações</a:t>
          </a:r>
        </a:p>
      </dsp:txBody>
      <dsp:txXfrm>
        <a:off x="1861599" y="0"/>
        <a:ext cx="5167674" cy="346182"/>
      </dsp:txXfrm>
    </dsp:sp>
    <dsp:sp modelId="{1288FA70-5270-4928-A7A3-304D3C6C6B53}">
      <dsp:nvSpPr>
        <dsp:cNvPr id="0" name=""/>
        <dsp:cNvSpPr/>
      </dsp:nvSpPr>
      <dsp:spPr>
        <a:xfrm>
          <a:off x="1861599" y="346182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Modelar a GUI como um grafo ajuda a visualizar as interações do usuário de maneira clara e concisa.</a:t>
          </a:r>
        </a:p>
      </dsp:txBody>
      <dsp:txXfrm>
        <a:off x="1861599" y="346182"/>
        <a:ext cx="5167674" cy="1335417"/>
      </dsp:txXfrm>
    </dsp:sp>
    <dsp:sp modelId="{82CDD4A4-4B3B-4D8F-BAC5-6E310803E624}">
      <dsp:nvSpPr>
        <dsp:cNvPr id="0" name=""/>
        <dsp:cNvSpPr/>
      </dsp:nvSpPr>
      <dsp:spPr>
        <a:xfrm>
          <a:off x="0" y="1816127"/>
          <a:ext cx="1681599" cy="16815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4" r="21392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D099C-0261-420E-BF88-85B9BFA233F7}">
      <dsp:nvSpPr>
        <dsp:cNvPr id="0" name=""/>
        <dsp:cNvSpPr/>
      </dsp:nvSpPr>
      <dsp:spPr>
        <a:xfrm>
          <a:off x="1861599" y="1816127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Identificação de Caminhos Críticos</a:t>
          </a:r>
        </a:p>
      </dsp:txBody>
      <dsp:txXfrm>
        <a:off x="1861599" y="1816127"/>
        <a:ext cx="5167674" cy="346182"/>
      </dsp:txXfrm>
    </dsp:sp>
    <dsp:sp modelId="{DCE700E1-7F63-4F55-8610-ECED04657B8D}">
      <dsp:nvSpPr>
        <dsp:cNvPr id="0" name=""/>
        <dsp:cNvSpPr/>
      </dsp:nvSpPr>
      <dsp:spPr>
        <a:xfrm>
          <a:off x="1861599" y="2162310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 representação em grafo permite identificar caminhos críticos que precisam de testes, melhorando a eficiência do processo de teste.</a:t>
          </a:r>
        </a:p>
      </dsp:txBody>
      <dsp:txXfrm>
        <a:off x="1861599" y="2162310"/>
        <a:ext cx="5167674" cy="1335417"/>
      </dsp:txXfrm>
    </dsp:sp>
    <dsp:sp modelId="{848293AD-3CDB-4FDF-A90C-2A6CE91062C1}">
      <dsp:nvSpPr>
        <dsp:cNvPr id="0" name=""/>
        <dsp:cNvSpPr/>
      </dsp:nvSpPr>
      <dsp:spPr>
        <a:xfrm>
          <a:off x="0" y="3632255"/>
          <a:ext cx="1681599" cy="1681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9" r="2" b="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0F5058-04B1-473E-8546-2418549D2DC5}">
      <dsp:nvSpPr>
        <dsp:cNvPr id="0" name=""/>
        <dsp:cNvSpPr/>
      </dsp:nvSpPr>
      <dsp:spPr>
        <a:xfrm>
          <a:off x="1861599" y="3632255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Geração de Casos de Teste</a:t>
          </a:r>
        </a:p>
      </dsp:txBody>
      <dsp:txXfrm>
        <a:off x="1861599" y="3632255"/>
        <a:ext cx="5167674" cy="346182"/>
      </dsp:txXfrm>
    </dsp:sp>
    <dsp:sp modelId="{06B03546-80B3-437D-A531-EACB9D996E84}">
      <dsp:nvSpPr>
        <dsp:cNvPr id="0" name=""/>
        <dsp:cNvSpPr/>
      </dsp:nvSpPr>
      <dsp:spPr>
        <a:xfrm>
          <a:off x="1861599" y="3978438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Com essa representação, é possível gerar casos de teste mais abrangentes, cobrindo mais cenários de uso.</a:t>
          </a:r>
        </a:p>
      </dsp:txBody>
      <dsp:txXfrm>
        <a:off x="1861599" y="3978438"/>
        <a:ext cx="5167674" cy="1335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53C3F-72F0-485C-90FD-5996CE2B00DC}">
      <dsp:nvSpPr>
        <dsp:cNvPr id="0" name=""/>
        <dsp:cNvSpPr/>
      </dsp:nvSpPr>
      <dsp:spPr>
        <a:xfrm>
          <a:off x="0" y="0"/>
          <a:ext cx="1681599" cy="1681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48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5F7E23-DD80-4253-AA4E-395C54AD3218}">
      <dsp:nvSpPr>
        <dsp:cNvPr id="0" name=""/>
        <dsp:cNvSpPr/>
      </dsp:nvSpPr>
      <dsp:spPr>
        <a:xfrm>
          <a:off x="1861599" y="0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Algoritmo Greedy</a:t>
          </a:r>
        </a:p>
      </dsp:txBody>
      <dsp:txXfrm>
        <a:off x="1861599" y="0"/>
        <a:ext cx="5167674" cy="346182"/>
      </dsp:txXfrm>
    </dsp:sp>
    <dsp:sp modelId="{51699CFF-41F5-4349-AB93-EDCE509F4932}">
      <dsp:nvSpPr>
        <dsp:cNvPr id="0" name=""/>
        <dsp:cNvSpPr/>
      </dsp:nvSpPr>
      <dsp:spPr>
        <a:xfrm>
          <a:off x="1861599" y="346182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algoritmo Greedy é uma abordagem que faz a melhor escolha local em cada etapa, visando uma solução global melhor.</a:t>
          </a:r>
        </a:p>
      </dsp:txBody>
      <dsp:txXfrm>
        <a:off x="1861599" y="346182"/>
        <a:ext cx="5167674" cy="1335417"/>
      </dsp:txXfrm>
    </dsp:sp>
    <dsp:sp modelId="{BB540E15-80AB-405D-9443-EAB1488476F9}">
      <dsp:nvSpPr>
        <dsp:cNvPr id="0" name=""/>
        <dsp:cNvSpPr/>
      </dsp:nvSpPr>
      <dsp:spPr>
        <a:xfrm>
          <a:off x="0" y="1816127"/>
          <a:ext cx="1681599" cy="16815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r="11102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A74B51-4B77-4859-8CBE-DC629A8B2016}">
      <dsp:nvSpPr>
        <dsp:cNvPr id="0" name=""/>
        <dsp:cNvSpPr/>
      </dsp:nvSpPr>
      <dsp:spPr>
        <a:xfrm>
          <a:off x="1861599" y="1816127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Estruturação do Código</a:t>
          </a:r>
        </a:p>
      </dsp:txBody>
      <dsp:txXfrm>
        <a:off x="1861599" y="1816127"/>
        <a:ext cx="5167674" cy="346182"/>
      </dsp:txXfrm>
    </dsp:sp>
    <dsp:sp modelId="{3D8261DA-BDC8-46B9-9FA7-806E15675F0C}">
      <dsp:nvSpPr>
        <dsp:cNvPr id="0" name=""/>
        <dsp:cNvSpPr/>
      </dsp:nvSpPr>
      <dsp:spPr>
        <a:xfrm>
          <a:off x="1861599" y="2162310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Uma boa estruturação do código é essencial para garantir clareza e facilidade de manutenção no desenvolvimento em Java.</a:t>
          </a:r>
        </a:p>
      </dsp:txBody>
      <dsp:txXfrm>
        <a:off x="1861599" y="2162310"/>
        <a:ext cx="5167674" cy="1335417"/>
      </dsp:txXfrm>
    </dsp:sp>
    <dsp:sp modelId="{E826F0A1-1981-4FE9-89DD-A2EFFDC64216}">
      <dsp:nvSpPr>
        <dsp:cNvPr id="0" name=""/>
        <dsp:cNvSpPr/>
      </dsp:nvSpPr>
      <dsp:spPr>
        <a:xfrm>
          <a:off x="0" y="3632255"/>
          <a:ext cx="1681599" cy="1681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r="1248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D48F51-039D-45C4-AF73-2EA93A65EE67}">
      <dsp:nvSpPr>
        <dsp:cNvPr id="0" name=""/>
        <dsp:cNvSpPr/>
      </dsp:nvSpPr>
      <dsp:spPr>
        <a:xfrm>
          <a:off x="1861599" y="3632255"/>
          <a:ext cx="5167674" cy="3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Seleção de Casos de Teste</a:t>
          </a:r>
        </a:p>
      </dsp:txBody>
      <dsp:txXfrm>
        <a:off x="1861599" y="3632255"/>
        <a:ext cx="5167674" cy="346182"/>
      </dsp:txXfrm>
    </dsp:sp>
    <dsp:sp modelId="{DB7FFAC4-44FA-4176-810D-B8D6F27714F5}">
      <dsp:nvSpPr>
        <dsp:cNvPr id="0" name=""/>
        <dsp:cNvSpPr/>
      </dsp:nvSpPr>
      <dsp:spPr>
        <a:xfrm>
          <a:off x="1861599" y="3978438"/>
          <a:ext cx="5167674" cy="1335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Selecionar casos de teste eficientes ajuda a garantir que o algoritmo funcione corretamente em diferentes cenários e entradas.</a:t>
          </a:r>
        </a:p>
      </dsp:txBody>
      <dsp:txXfrm>
        <a:off x="1861599" y="3978438"/>
        <a:ext cx="5167674" cy="1335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1DB05-B57F-43CF-A086-D79C21385003}">
      <dsp:nvSpPr>
        <dsp:cNvPr id="0" name=""/>
        <dsp:cNvSpPr/>
      </dsp:nvSpPr>
      <dsp:spPr>
        <a:xfrm>
          <a:off x="0" y="0"/>
          <a:ext cx="3377565" cy="320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Revisão dos Principais Pontos</a:t>
          </a:r>
          <a:endParaRPr lang="en-US" sz="1800" kern="1200"/>
        </a:p>
      </dsp:txBody>
      <dsp:txXfrm>
        <a:off x="0" y="0"/>
        <a:ext cx="3377565" cy="320182"/>
      </dsp:txXfrm>
    </dsp:sp>
    <dsp:sp modelId="{E77BB560-4410-4F8B-84B9-9262432757FD}">
      <dsp:nvSpPr>
        <dsp:cNvPr id="0" name=""/>
        <dsp:cNvSpPr/>
      </dsp:nvSpPr>
      <dsp:spPr>
        <a:xfrm>
          <a:off x="0" y="320182"/>
          <a:ext cx="3377565" cy="2135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Revisamos as contribuições dos algoritmos ACO e Greedy para a geração de casos de teste, destacando suas vantagens e desvantagens.</a:t>
          </a:r>
          <a:endParaRPr lang="en-US" sz="1400" kern="1200"/>
        </a:p>
      </dsp:txBody>
      <dsp:txXfrm>
        <a:off x="0" y="320182"/>
        <a:ext cx="3377565" cy="2135895"/>
      </dsp:txXfrm>
    </dsp:sp>
    <dsp:sp modelId="{082B9733-1B51-4045-ADDD-21250A2145E4}">
      <dsp:nvSpPr>
        <dsp:cNvPr id="0" name=""/>
        <dsp:cNvSpPr/>
      </dsp:nvSpPr>
      <dsp:spPr>
        <a:xfrm>
          <a:off x="3715321" y="0"/>
          <a:ext cx="3377565" cy="320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Perspectivas Futuras</a:t>
          </a:r>
          <a:endParaRPr lang="en-US" sz="1800" kern="1200"/>
        </a:p>
      </dsp:txBody>
      <dsp:txXfrm>
        <a:off x="3715321" y="0"/>
        <a:ext cx="3377565" cy="320182"/>
      </dsp:txXfrm>
    </dsp:sp>
    <dsp:sp modelId="{9170C2DF-0F6C-43A3-962A-E194D810D2CF}">
      <dsp:nvSpPr>
        <dsp:cNvPr id="0" name=""/>
        <dsp:cNvSpPr/>
      </dsp:nvSpPr>
      <dsp:spPr>
        <a:xfrm>
          <a:off x="3715321" y="320182"/>
          <a:ext cx="3377565" cy="2135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Discutiremos as perspectivas futuras na pesquisa sobre algoritmos, incluindo novas abordagens e melhorias potenciais.</a:t>
          </a:r>
          <a:endParaRPr lang="en-US" sz="1400" kern="1200"/>
        </a:p>
      </dsp:txBody>
      <dsp:txXfrm>
        <a:off x="3715321" y="320182"/>
        <a:ext cx="3377565" cy="2135895"/>
      </dsp:txXfrm>
    </dsp:sp>
    <dsp:sp modelId="{CDA52CE7-E8CA-46A4-941C-8A74AA2479CE}">
      <dsp:nvSpPr>
        <dsp:cNvPr id="0" name=""/>
        <dsp:cNvSpPr/>
      </dsp:nvSpPr>
      <dsp:spPr>
        <a:xfrm>
          <a:off x="7430643" y="0"/>
          <a:ext cx="3377565" cy="320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Recomendações para Pesquisa</a:t>
          </a:r>
          <a:endParaRPr lang="en-US" sz="1800" kern="1200"/>
        </a:p>
      </dsp:txBody>
      <dsp:txXfrm>
        <a:off x="7430643" y="0"/>
        <a:ext cx="3377565" cy="320182"/>
      </dsp:txXfrm>
    </dsp:sp>
    <dsp:sp modelId="{68335867-C5BD-4D92-8FFD-9D2AE96A3887}">
      <dsp:nvSpPr>
        <dsp:cNvPr id="0" name=""/>
        <dsp:cNvSpPr/>
      </dsp:nvSpPr>
      <dsp:spPr>
        <a:xfrm>
          <a:off x="7430643" y="320182"/>
          <a:ext cx="3377565" cy="2135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Fornecerei recomendações para a pesquisa contínua nesta área, visando aprimorar a eficácia dos algoritmos utilizados.</a:t>
          </a:r>
          <a:endParaRPr lang="en-US" sz="1400" kern="1200"/>
        </a:p>
      </dsp:txBody>
      <dsp:txXfrm>
        <a:off x="7430643" y="320182"/>
        <a:ext cx="3377565" cy="2135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EE8FB-03FF-44CC-BD67-85D1FA098CBA}" type="datetimeFigureOut">
              <a:rPr lang="pt-BR" smtClean="0"/>
              <a:t>05/08/2025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E4BDB-5E24-4A38-9703-E988828151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73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por IA poderão estar incorretos.
---
Neste workshop, abordaremos a geração automática de casos de teste para interfaces gráficas de usuário utilizando algoritmos ACO e Greedy. Exploraremos os objetivos do workshop, a importância dos testes de usabilidade e como esses algoritmos podem ser aplicados na prática.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056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Existem várias ferramentas e técnicas disponíveis para modelar a GUI como um grafo de fluxo de eventos. Vamos discutir algumas dessas ferramentas, como diagramas de fluxo e software específico, que podem ajudar na modelagem e implementação.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05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algoritmo ACO é uma técnica poderosa para a geração de caminhos de teste, aproveitando a natureza adaptativa da otimização. Vamos explorar os princípios do ACO e como ele pode ser implementado para gerar caminhos de teste eficazes.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66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ACO se baseia no comportamento de formigas que deixam feromônios para sinalizar rotas eficientes. Este princípio é aplicado na geração de caminhos de teste, possibilitando a identificação de rotas que cobrem a maioria das funcionalidades da GUI.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640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60CA-4650-6C36-3E7A-6F1399083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587242D-DF1A-AA57-18E7-B8DE952E1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429C648-5761-8D30-9F5A-346A5ADC9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ACO se baseia no comportamento de formigas que deixam feromônios para sinalizar rotas eficientes. Este princípio é aplicado na geração de caminhos de teste, possibilitando a identificação de rotas que cobrem a maioria das funcionalidades da GUI.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30252-BE3A-2CC2-9DF8-577147DA2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311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Vamos discutir como implementar o algoritmo ACO em Java, abordando as bibliotecas e frameworks úteis para facilitar o desenvolvimento. A implementação prática ajudará a consolidar a teoria por trás do algoritmo.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663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 seguir, veremos como o ACO pode ser aplicado na prática para gerar caminhos de teste automatizados, garantindo que todas as funcionalidades sejam testadas e cobertas. Essa aplicação é essencial para aumentar a confiabilidade do software.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151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algoritmo Greedy é uma abordagem eficiente para a seleção de casos de teste. Nesta seção, analisaremos seus fundamentos e como ele pode ser utilizado para otimizar o processo de seleção de casos de teste em uma GUI.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38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algoritmo Greedy toma decisões ótimas em cada etapa, com a esperança de que essas escolhas locais levem a uma solução global ótima. Essa abordagem é útil para selecionar rapidamente os casos de teste mais relevantes.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835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Discutiremos a implementação do algoritmo Greedy em Java, abordando como estruturar o código e as melhores práticas para garantir que a seleção de casos de teste seja feita de forma eficiente.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45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 seleção eficiente de casos de teste é fundamental para economizar tempo e recursos. Vamos explorar como aplicar o algoritmo Greedy para identificar os casos de teste que cobrem o maior número de funcionalidades com o menor esforço.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60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workshop será dividido em várias seções principais. Começaremos com uma introdução aos objetivos e uma visão geral dos algoritmos ACO e Greedy. Em seguida, discutiremos como modelar a GUI como um grafo de fluxo de eventos e a implementação dos algoritmos em Java. Concluiremos com uma análise de resultados e perspectivas futuras.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431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Nesta seção, apresentaremos os resultados obtidos com a implementação dos algoritmos ACO e Greedy. Faremos uma comparação entre os dois métodos, discutindo suas vantagens e desvantagens.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913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Vamos analisar os resultados da implementação dos algoritmos, observando a eficiência e a eficácia na geração de casos de teste. Esta análise nos ajudará a entender como cada algoritmo se comporta na prática.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259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Faremos uma comparação detalhada entre os resultados obtidos utilizando os algoritmos ACO e Greedy. Discutiremos qual algoritmo se mostrou mais eficaz em diferentes cenários de teste.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551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Discutiremos os desafios e limitações que surgiram durante a implementação dos algoritmos. Entender essas dificuldades é crucial para aprimorar as técnicas e garantir resultados mais confiáveis no futuro.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956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concluir, revisamos os principais pontos abordados no workshop, destacando as contribuições dos algoritmos ACO e Greedy para a geração de casos de teste. Também discutiremos perspectivas futuras e recomendações para a pesquisa contínua nessa área.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07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Revisamos os objetivos do workshop, as técnicas discutidas e os métodos implementados. É importante reforçar como essas abordagens podem melhorar a eficácia dos testes de usabilidade.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101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Os algoritmos discutidos oferecem contribuições significativas para a automação e eficácia dos testes de usabilidade, permitindo uma abordagem mais sistemática e eficiente na validação de interfaces gráficas.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630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Para o futuro, recomendamos a continuidade da pesquisa em técnicas de geração automática de testes e a exploração de novas abordagens que possam complementar os algoritmos discutidos. A colaboração entre academias e indústrias também é vital.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55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EA3E-EAAE-FDFC-B0C2-DB928D6F5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47C0E41-A411-E3C3-2B7E-0B241339F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D9CD3F7-E2E2-A831-F213-F410F1C31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Para o futuro, recomendamos a continuidade da pesquisa em técnicas de geração automática de testes e a exploração de novas abordagens que possam complementar os algoritmos discutidos. A colaboração entre academias e indústrias também é vital.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8FDD3B-A5E0-7A8C-0B83-1C92466FF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230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F92C8-521F-45C8-5ACF-D7BBA10A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F8B7C3A-10AC-833D-DA76-8237D16BF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CA933D-92F7-3D71-1962-88E3BC30D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Para o futuro, recomendamos a continuidade da pesquisa em técnicas de geração automática de testes e a exploração de novas abordagens que possam complementar os algoritmos discutidos. A colaboração entre academias e indústrias também é vital.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F3207F-2436-3579-1C73-D3D56AC32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69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introdução estabelece o palco para o nosso workshop, discutindo objetivos, algoritmos relevantes e a importância dos testes de usabilidade em software. Compreender esses elementos é vital para implementar testes eficazes e confiáveis em interfaces gráficas de usuário.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2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Os principais objetivos do workshop são apresentar a geração automática de casos de teste usando os algoritmos ACO e Greedy, demonstrar sua aplicabilidade em testes de GUI e oferecer insights sobre como aumentar a eficácia dos testes de usabilidade em software.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83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Os algoritmos ACO (Ant Colony Optimization) e Greedy são técnicas de otimização que podem ser aplicadas à geração automática de casos de teste. O ACO simula o comportamento de formigas em busca de rotas eficientes, enquanto o algoritmo Greedy faz seleções localmente ótimas em cada etapa.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01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Os testes de usabilidade são críticos para garantir que o software atenda às necessidades dos usuários finais. Eles ajudam a identificar problemas de interface, melhoram a experiência do usuário e garantem que o software seja acessível e funcional.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908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Nesta seção, discutiremos como representar a GUI como um grafo de fluxo de eventos, o que facilita a análise e a geração de casos de teste. Esta modelagem é uma abordagem poderosa para entender a dinâmica da interface do usuário.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76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Um grafo de fluxo de eventos é uma representação que descreve como os eventos fluem através da interface de um aplicativo. Cada nó representa um estado da GUI, e as arestas representam as transições entre esses estados em resposta a ações do usuário.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792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Ao modelar a GUI como um grafo, facilitamos a visualização das interações do usuário e a identificação de caminhos críticos que exigem testes. Essa representação permite uma análise mais eficiente e a geração de casos de teste mais abrangentes.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BCCA9-B71F-4C5A-B170-9C73C6E01F8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33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FE30-51A3-4C55-B590-1331FE71CA4E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0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88F-114F-422E-8EE2-CF30EC1ABFFC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51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FC84-E0AA-4586-BFEB-23768CCDC7AB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53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C371-457A-4610-953A-D683077C7B2F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4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296D-4848-48FF-B923-45F8B24F66A8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526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24944-14D6-4ED3-9699-34463F9136E2}" type="datetime1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03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9B9E-0B6F-4CAC-B207-21B7BC7C0DCE}" type="datetime1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9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3BBB-A7AC-4C15-846C-1C27E3F8631D}" type="datetime1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6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4E15-4411-4D08-B16C-2E7922704D9E}" type="datetime1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3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D177-39B2-44F1-B017-9CA9A306F383}" type="datetime1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6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E9CD-6689-497C-A9D0-012A24BD3652}" type="datetime1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D2B7F7AF-220F-4FB4-90E2-DA3103F3C5F3}" type="datetime1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1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es/photo/551489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503B26-D360-6859-B652-E0859EB15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1083" y="1409700"/>
            <a:ext cx="4167042" cy="287586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500"/>
              <a:t>Workshop sobre Geração Automática de Casos de Teste de GUI com ACO e Algoritmo Greedy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CD3DA4-8EBD-BB44-58D3-3463083A4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9191" y="4431107"/>
            <a:ext cx="3972865" cy="1344426"/>
          </a:xfrm>
        </p:spPr>
        <p:txBody>
          <a:bodyPr anchor="t">
            <a:normAutofit/>
          </a:bodyPr>
          <a:lstStyle/>
          <a:p>
            <a:r>
              <a:rPr lang="pt-BR"/>
              <a:t>Explorando algoritmos para otimização de testes de usabilidade</a:t>
            </a:r>
          </a:p>
        </p:txBody>
      </p:sp>
      <p:pic>
        <p:nvPicPr>
          <p:cNvPr id="4" name="Imagem 3" descr="Código do ADN na grande tela do diodo emissor de luz">
            <a:extLst>
              <a:ext uri="{FF2B5EF4-FFF2-40B4-BE49-F238E27FC236}">
                <a16:creationId xmlns:a16="http://schemas.microsoft.com/office/drawing/2014/main" id="{D434535B-BE21-4009-8749-110D1D692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61" b="2"/>
          <a:stretch>
            <a:fillRect/>
          </a:stretch>
        </p:blipFill>
        <p:spPr>
          <a:xfrm>
            <a:off x="20" y="609600"/>
            <a:ext cx="6778327" cy="56883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248400"/>
            <a:ext cx="6778350" cy="490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8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6E7577-F98D-E18C-EF10-E2992F95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Ferramentas e técnicas de modelagem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1FC0E4-2C75-E2E9-1081-B950617554B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Modelagem de GUI</a:t>
            </a:r>
          </a:p>
          <a:p>
            <a:pPr marL="0" lvl="1" indent="0">
              <a:buNone/>
            </a:pPr>
            <a:r>
              <a:rPr lang="pt-BR" sz="1400"/>
              <a:t>A modelagem da interface gráfica do usuário (GUI) permite visualizar a interação do usuário e o fluxo de eventos de forma clara.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Diagramas de Fluxo</a:t>
            </a:r>
          </a:p>
          <a:p>
            <a:pPr marL="0" lvl="1" indent="0">
              <a:buNone/>
            </a:pPr>
            <a:r>
              <a:rPr lang="pt-BR" sz="1400"/>
              <a:t>Os diagramas de fluxo são uma técnica essencial para mapear visualmente o fluxo de eventos dentro da GUI.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Software de Modelagem</a:t>
            </a:r>
          </a:p>
          <a:p>
            <a:pPr marL="0" lvl="1" indent="0">
              <a:buNone/>
            </a:pPr>
            <a:r>
              <a:rPr lang="pt-BR" sz="1400"/>
              <a:t>Existem diversas ferramentas de software que facilitam a modelagem e implementação de GUIs, permitindo uma criação eficiente.</a:t>
            </a:r>
          </a:p>
        </p:txBody>
      </p:sp>
      <p:pic>
        <p:nvPicPr>
          <p:cNvPr id="5" name="Espaço Reservado para Conteúdo 4" descr="As bolhas de comunicação vermelhas com espaço de cópia são conectadas umas às outras com setas pretas. Esta imagem mostra as mídias sociais e a comunicação online entre as pessoas.">
            <a:extLst>
              <a:ext uri="{FF2B5EF4-FFF2-40B4-BE49-F238E27FC236}">
                <a16:creationId xmlns:a16="http://schemas.microsoft.com/office/drawing/2014/main" id="{ABE4B6CF-BF07-4D19-9110-3D180EE8CE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609" r="29385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907F627-BEF8-C206-3101-192FED74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59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362072-4A4E-9201-A106-D251C5669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Algoritmo ACO para Geração de Caminhos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68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CEBAF-AFEB-D189-2E22-12E0E6B9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Princípios básicos do ACO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D3F09E-1A44-EACF-5AC0-77419F98892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Comportamento das Formigas</a:t>
            </a:r>
          </a:p>
          <a:p>
            <a:pPr marL="0" lvl="1" indent="0">
              <a:buNone/>
            </a:pPr>
            <a:r>
              <a:rPr lang="pt-BR" sz="1400"/>
              <a:t>O ACO se inspira no comportamento das formigas que deixam feromônios para marcar rotas eficientes em busca de alimento.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Geração de Caminhos de Teste</a:t>
            </a:r>
          </a:p>
          <a:p>
            <a:pPr marL="0" lvl="1" indent="0">
              <a:buNone/>
            </a:pPr>
            <a:r>
              <a:rPr lang="pt-BR" sz="1400"/>
              <a:t>Aplicando o ACO, geramos caminhos de teste que identificam rotas otimizadas para cobrir funcionalidades de interface gráfica.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Cobertura de Funcionalidades</a:t>
            </a:r>
          </a:p>
          <a:p>
            <a:pPr marL="0" lvl="1" indent="0">
              <a:buNone/>
            </a:pPr>
            <a:r>
              <a:rPr lang="pt-BR" sz="1400"/>
              <a:t>O ACO permite a identificação de rotas que abrangem a maioria das funcionalidades da GUI, melhorando a eficácia dos testes.</a:t>
            </a:r>
          </a:p>
        </p:txBody>
      </p:sp>
      <p:pic>
        <p:nvPicPr>
          <p:cNvPr id="5" name="Espaço Reservado para Conteúdo 4" descr="Formigas de marcha isoladas no branco.">
            <a:extLst>
              <a:ext uri="{FF2B5EF4-FFF2-40B4-BE49-F238E27FC236}">
                <a16:creationId xmlns:a16="http://schemas.microsoft.com/office/drawing/2014/main" id="{D3C06C07-83F2-43B3-A710-57E654372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9543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28E0082-BC3B-788D-9F91-5C460ED0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31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DA6AF-5242-5646-F2D3-F789371C1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2ECBA8-0E3C-7571-02DF-C30C47B21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59C583-AEEF-6A08-36AA-51652B0D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2462DD-509B-57AE-B11D-B5D9ED51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5503"/>
            <a:ext cx="12050828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/>
              <a:t>🐜 Pseudocódigo do Algoritmo ACO (</a:t>
            </a:r>
            <a:r>
              <a:rPr lang="pt-BR" sz="3200" dirty="0" err="1"/>
              <a:t>Ant</a:t>
            </a:r>
            <a:r>
              <a:rPr lang="pt-BR" sz="3200" dirty="0"/>
              <a:t> Colony </a:t>
            </a:r>
            <a:r>
              <a:rPr lang="pt-BR" sz="3200" dirty="0" err="1"/>
              <a:t>Optimization</a:t>
            </a:r>
            <a:r>
              <a:rPr lang="pt-BR" sz="3200" dirty="0"/>
              <a:t>)</a:t>
            </a:r>
            <a:endParaRPr lang="en-US" sz="3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5516EF-1249-389B-46F7-2AADAB228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D79570E0-1637-8756-CE55-1AEEB9CE3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384" y="3907933"/>
            <a:ext cx="6408420" cy="11582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7FA4E50-CBA3-BDC3-5D43-2FD2792B2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120" y="929678"/>
            <a:ext cx="7200900" cy="163068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A0D3665-8E0D-4487-2B93-EF03ED436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92" y="753177"/>
            <a:ext cx="4419600" cy="598932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CA61E56-C663-A7C9-361F-96F79191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491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4966AB-D1EF-27D9-C891-ACB13995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958" y="109728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Implementação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Java</a:t>
            </a:r>
          </a:p>
        </p:txBody>
      </p:sp>
      <p:pic>
        <p:nvPicPr>
          <p:cNvPr id="5" name="Espaço Reservado para Conteúdo 4" descr="Script de computador em uma tela">
            <a:extLst>
              <a:ext uri="{FF2B5EF4-FFF2-40B4-BE49-F238E27FC236}">
                <a16:creationId xmlns:a16="http://schemas.microsoft.com/office/drawing/2014/main" id="{6C4B66AD-779A-4C8D-8C30-2AC6A50AB8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60" r="42774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3F2E7B1F-FB46-9AB4-607A-C17F7CFA0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432" y="830580"/>
            <a:ext cx="4503420" cy="602742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1C2C4A2-D0DC-B633-A466-02DECAD3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95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1C3F53-D81E-8B08-4238-59D210BB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Aplicação na geração de caminhos de teste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0B771F-2755-4F47-B516-321F7551DFA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Geração de Caminhos de Teste</a:t>
            </a:r>
          </a:p>
          <a:p>
            <a:pPr marL="0" lvl="1" indent="0">
              <a:buNone/>
            </a:pPr>
            <a:r>
              <a:rPr lang="pt-BR" sz="1400"/>
              <a:t>O ACO pode ser utilizado para criar caminhos de teste automatizados, assegurando que todas as funcionalidades do software sejam testadas.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Cobertura de Funcionalidades</a:t>
            </a:r>
          </a:p>
          <a:p>
            <a:pPr marL="0" lvl="1" indent="0">
              <a:buNone/>
            </a:pPr>
            <a:r>
              <a:rPr lang="pt-BR" sz="1400"/>
              <a:t>Garantir a cobertura de funcionalidades é vital para identificar falhas e melhorar a qualidade do software.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Confiabilidade do Software</a:t>
            </a:r>
          </a:p>
          <a:p>
            <a:pPr marL="0" lvl="1" indent="0">
              <a:buNone/>
            </a:pPr>
            <a:r>
              <a:rPr lang="pt-BR" sz="1400"/>
              <a:t>A aplicação eficaz do ACO contribui para aumentar a confiabilidade do software, reduzindo erros e melhorando a performance.</a:t>
            </a:r>
          </a:p>
        </p:txBody>
      </p:sp>
      <p:pic>
        <p:nvPicPr>
          <p:cNvPr id="5" name="Espaço Reservado para Conteúdo 4" descr="Conceito digital de qualidade">
            <a:extLst>
              <a:ext uri="{FF2B5EF4-FFF2-40B4-BE49-F238E27FC236}">
                <a16:creationId xmlns:a16="http://schemas.microsoft.com/office/drawing/2014/main" id="{7B639DE4-E9B9-4D24-A0A6-4BC5967D23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736" r="22459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8DB7BA-B94F-E284-78B0-018DBF03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81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4C201E-4AFF-2731-CD9D-DCAE52F47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Algoritmo Greedy para Seleção de Casos de Teste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594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E617A7-3983-DB84-44E5-BA07D012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Fundamentos do algoritmo Greedy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7B9072-A867-E14C-9A7B-2FBC36E7DB3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Decisões Óptimas em Cada Etapa</a:t>
            </a:r>
          </a:p>
          <a:p>
            <a:pPr marL="0" lvl="1" indent="0">
              <a:buNone/>
            </a:pPr>
            <a:r>
              <a:rPr lang="pt-BR" sz="1400"/>
              <a:t>O algoritmo Greedy busca a melhor opção em cada passo, visando otimizar a solução final. Essa abordagem é intuitiva e eficiente.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Escolhas Locais para Solução Global</a:t>
            </a:r>
          </a:p>
          <a:p>
            <a:pPr marL="0" lvl="1" indent="0">
              <a:buNone/>
            </a:pPr>
            <a:r>
              <a:rPr lang="pt-BR" sz="1400"/>
              <a:t>Ao fazer escolhas locais ótimas, o algoritmo espera que elas se unam para formar a solução global mais eficiente.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Aplicações em Testes</a:t>
            </a:r>
          </a:p>
          <a:p>
            <a:pPr marL="0" lvl="1" indent="0">
              <a:buNone/>
            </a:pPr>
            <a:r>
              <a:rPr lang="pt-BR" sz="1400"/>
              <a:t>O método Greedy é particularmente útil na seleção de casos de teste mais relevantes, economizando tempo e recursos.</a:t>
            </a:r>
          </a:p>
        </p:txBody>
      </p:sp>
      <p:pic>
        <p:nvPicPr>
          <p:cNvPr id="5" name="Espaço Reservado para Conteúdo 4" descr="Os ícones tirados mão do homem de negócios e da mulher de negócio em cores vermelhas e pretas são conectados por setas aleatòria no fundo branco. Esta imagem mostra as mídias sociais e a comunicação online entre empresários.">
            <a:extLst>
              <a:ext uri="{FF2B5EF4-FFF2-40B4-BE49-F238E27FC236}">
                <a16:creationId xmlns:a16="http://schemas.microsoft.com/office/drawing/2014/main" id="{5461B6D8-4C5C-4426-BFAD-B97DDF2104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337" r="19657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154FBD5-DA4C-02A6-237D-DDA1E0FB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42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5149DD-F454-EA16-C4E9-1E64C12D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3412998" cy="1839433"/>
          </a:xfrm>
        </p:spPr>
        <p:txBody>
          <a:bodyPr>
            <a:normAutofit/>
          </a:bodyPr>
          <a:lstStyle/>
          <a:p>
            <a:r>
              <a:rPr lang="pt-BR" sz="3600"/>
              <a:t>Implementação em Java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DDD47C93-C5DB-4D96-8C89-7D8B55DD2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99100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2670" y="1014984"/>
          <a:ext cx="7029274" cy="531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7E5B8F5-BD9C-34A0-3946-73AF8E4F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975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10EFE7-D0A7-DDC0-ADCD-71616E3D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Seleção eficiente de casos de teste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3E4417-FDE2-4B19-E7AB-B3AB112BC77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da Seleção de Testes</a:t>
            </a:r>
          </a:p>
          <a:p>
            <a:pPr marL="0" lvl="1" indent="0">
              <a:buNone/>
            </a:pPr>
            <a:r>
              <a:rPr lang="pt-BR" sz="1400"/>
              <a:t>A seleção eficiente de casos de teste ajuda a economizar tempo e recursos, permitindo uma cobertura mais ampla do software.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Algoritmo Greedy</a:t>
            </a:r>
          </a:p>
          <a:p>
            <a:pPr marL="0" lvl="1" indent="0">
              <a:buNone/>
            </a:pPr>
            <a:r>
              <a:rPr lang="pt-BR" sz="1400"/>
              <a:t>O algoritmo Greedy é utilizado para selecionar casos de teste que maximizam a cobertura de funcionalidades com o mínimo de esforço.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Cobertura de Funcionalidades</a:t>
            </a:r>
          </a:p>
          <a:p>
            <a:pPr marL="0" lvl="1" indent="0">
              <a:buNone/>
            </a:pPr>
            <a:r>
              <a:rPr lang="pt-BR" sz="1400"/>
              <a:t>O objetivo é identificar casos de teste que cubram o maior número de funcionalidades em um tempo limitado.</a:t>
            </a:r>
          </a:p>
        </p:txBody>
      </p:sp>
      <p:pic>
        <p:nvPicPr>
          <p:cNvPr id="5" name="Espaço Reservado para Conteúdo 4" descr="Gráfico financeiro digital">
            <a:extLst>
              <a:ext uri="{FF2B5EF4-FFF2-40B4-BE49-F238E27FC236}">
                <a16:creationId xmlns:a16="http://schemas.microsoft.com/office/drawing/2014/main" id="{616F1C25-E4DC-4663-AFAD-A711C44DAB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7433" r="16213" b="-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3A96767-A30F-FC8F-4B69-46151593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91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AA0B36-E494-575A-87BB-69DE6A55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Estrutura do Workshop</a:t>
            </a:r>
          </a:p>
        </p:txBody>
      </p:sp>
      <p:pic>
        <p:nvPicPr>
          <p:cNvPr id="5" name="Espaço Reservado para Conteúdo 4" descr="Fluxograma de desenho feminino">
            <a:extLst>
              <a:ext uri="{FF2B5EF4-FFF2-40B4-BE49-F238E27FC236}">
                <a16:creationId xmlns:a16="http://schemas.microsoft.com/office/drawing/2014/main" id="{B7E47252-46C7-413E-BE26-93F62B4782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093" r="11455" b="-1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83EA68-EEBD-DDE8-D1E9-0A3AA48B7B5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7269905" y="2176036"/>
            <a:ext cx="4261104" cy="41218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Introdução</a:t>
            </a:r>
          </a:p>
          <a:p>
            <a:r>
              <a:rPr lang="en-US"/>
              <a:t>Modelagem da GUI como Grafo de Fluxo de Eventos</a:t>
            </a:r>
          </a:p>
          <a:p>
            <a:r>
              <a:rPr lang="en-US"/>
              <a:t>Algoritmo ACO para Geração de Caminhos</a:t>
            </a:r>
          </a:p>
          <a:p>
            <a:r>
              <a:rPr lang="en-US"/>
              <a:t>Algoritmo Greedy para Seleção de Casos de Teste</a:t>
            </a:r>
          </a:p>
          <a:p>
            <a:r>
              <a:rPr lang="en-US"/>
              <a:t>Resultados e Discussão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983A5F-E210-D5AA-18C5-F9C594C9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9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D40425-8963-C31A-206F-BE3D1D856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Resultados e Discussão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01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809A1C-5679-7ED1-E230-F4F83332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Análise dos resultados obtidos</a:t>
            </a:r>
          </a:p>
        </p:txBody>
      </p:sp>
      <p:pic>
        <p:nvPicPr>
          <p:cNvPr id="5" name="Espaço Reservado para Conteúdo 4" descr="Digerir esses fatos e números ... Interpretação literal do almoço de negócios.">
            <a:extLst>
              <a:ext uri="{FF2B5EF4-FFF2-40B4-BE49-F238E27FC236}">
                <a16:creationId xmlns:a16="http://schemas.microsoft.com/office/drawing/2014/main" id="{096BAC77-1482-4572-BEA1-795330F538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844" r="19090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177CDC-C18B-4C70-D5FB-29A4238A9E0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1703676"/>
            <a:ext cx="6501810" cy="4594246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pt-BR" dirty="0"/>
              <a:t>A aplicação alvo foi o Microsoft </a:t>
            </a:r>
            <a:r>
              <a:rPr lang="pt-BR" dirty="0" err="1"/>
              <a:t>Wordpad</a:t>
            </a:r>
            <a:r>
              <a:rPr lang="pt-BR" dirty="0"/>
              <a:t>, escolhido por possuir uma GUI de média complexidade.</a:t>
            </a:r>
          </a:p>
          <a:p>
            <a:pPr marL="0" lvl="0" indent="0">
              <a:buNone/>
            </a:pPr>
            <a:r>
              <a:rPr lang="pt-BR" dirty="0"/>
              <a:t>A estrutura do grafo de eventos modelado para o </a:t>
            </a:r>
            <a:r>
              <a:rPr lang="pt-BR" dirty="0" err="1"/>
              <a:t>Wordpad</a:t>
            </a:r>
            <a:r>
              <a:rPr lang="pt-BR" dirty="0"/>
              <a:t> continha:</a:t>
            </a:r>
          </a:p>
          <a:p>
            <a:pPr lvl="1"/>
            <a:r>
              <a:rPr lang="pt-BR" dirty="0"/>
              <a:t>73 eventos (nós)</a:t>
            </a:r>
          </a:p>
          <a:p>
            <a:pPr lvl="1"/>
            <a:r>
              <a:rPr lang="pt-BR" dirty="0"/>
              <a:t>154 transições (arestas direcionadas)</a:t>
            </a:r>
          </a:p>
          <a:p>
            <a:pPr marL="0" indent="0">
              <a:buNone/>
            </a:pPr>
            <a:r>
              <a:rPr lang="pt-BR" dirty="0"/>
              <a:t>Foram testadas 66 combinações dos parâmetros do ACO: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pt-BR" dirty="0"/>
              <a:t>α ∈ {0, 0.2, 0.4, 0.6, 0.8, 1.0}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pt-BR" dirty="0"/>
              <a:t>β ∈ {0, 0.2, 0.4, 0.6, 0.8, 1.0, 1.4, 1.8, 2.2, 2.6, 3.0}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pt-BR" dirty="0"/>
              <a:t>35 formigas por iteração, com múltiplas execuções para lidar com a aleatoriedade. 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88EAC89-BB3F-2BA7-344B-4F1C61DD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92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C0F69A-A783-3116-4046-D9F50B3C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 err="1"/>
              <a:t>Comparação</a:t>
            </a:r>
            <a:r>
              <a:rPr lang="en-US" sz="3400" dirty="0"/>
              <a:t> de </a:t>
            </a:r>
            <a:r>
              <a:rPr lang="en-US" sz="3400" dirty="0" err="1"/>
              <a:t>Desempenho</a:t>
            </a:r>
            <a:endParaRPr lang="en-US" sz="3400" dirty="0"/>
          </a:p>
        </p:txBody>
      </p:sp>
      <p:pic>
        <p:nvPicPr>
          <p:cNvPr id="5" name="Espaço Reservado para Conteúdo 4" descr="Quadro de giz">
            <a:extLst>
              <a:ext uri="{FF2B5EF4-FFF2-40B4-BE49-F238E27FC236}">
                <a16:creationId xmlns:a16="http://schemas.microsoft.com/office/drawing/2014/main" id="{DC3946CE-0D30-4608-9DE2-C54F78602B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129" r="19235" b="-1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9E0D6733-8E98-E2C4-FBD0-5970A1658A2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44000613"/>
              </p:ext>
            </p:extLst>
          </p:nvPr>
        </p:nvGraphicFramePr>
        <p:xfrm>
          <a:off x="4706753" y="2200526"/>
          <a:ext cx="6930190" cy="2027875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465095">
                  <a:extLst>
                    <a:ext uri="{9D8B030D-6E8A-4147-A177-3AD203B41FA5}">
                      <a16:colId xmlns:a16="http://schemas.microsoft.com/office/drawing/2014/main" val="1809788713"/>
                    </a:ext>
                  </a:extLst>
                </a:gridCol>
                <a:gridCol w="3465095">
                  <a:extLst>
                    <a:ext uri="{9D8B030D-6E8A-4147-A177-3AD203B41FA5}">
                      <a16:colId xmlns:a16="http://schemas.microsoft.com/office/drawing/2014/main" val="397820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pt-BR" sz="2000" b="1" kern="100" dirty="0">
                          <a:solidFill>
                            <a:srgbClr val="FFFFFF"/>
                          </a:solidFill>
                          <a:effectLst/>
                        </a:rPr>
                        <a:t>Métrica</a:t>
                      </a:r>
                      <a:endParaRPr lang="pt-BR" sz="2000" kern="100" dirty="0"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pt-BR" sz="2000" b="1" kern="100" dirty="0">
                          <a:solidFill>
                            <a:srgbClr val="FFFFFF"/>
                          </a:solidFill>
                          <a:effectLst/>
                        </a:rPr>
                        <a:t>Valor com α = 1.0, β = 0.4</a:t>
                      </a:r>
                      <a:endParaRPr lang="pt-BR" sz="2000" kern="100" dirty="0"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29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pt-BR" sz="2000" b="1" kern="100">
                          <a:solidFill>
                            <a:schemeClr val="tx1"/>
                          </a:solidFill>
                          <a:effectLst/>
                        </a:rPr>
                        <a:t>Melhor nº de casos</a:t>
                      </a:r>
                      <a:endParaRPr lang="pt-BR" sz="200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pt-BR" sz="2000" kern="100" dirty="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pt-BR" sz="20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828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pt-BR" sz="2000" b="1" kern="100">
                          <a:solidFill>
                            <a:schemeClr val="tx1"/>
                          </a:solidFill>
                          <a:effectLst/>
                        </a:rPr>
                        <a:t>Média dos melhores casos</a:t>
                      </a:r>
                      <a:endParaRPr lang="pt-BR" sz="200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pt-BR" sz="2000" kern="100" dirty="0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pt-BR" sz="20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17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pt-BR" sz="2000" b="1" kern="100">
                          <a:solidFill>
                            <a:schemeClr val="tx1"/>
                          </a:solidFill>
                          <a:effectLst/>
                        </a:rPr>
                        <a:t>Eventos totais</a:t>
                      </a:r>
                      <a:endParaRPr lang="pt-BR" sz="200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pt-BR" sz="2000" kern="100" dirty="0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pt-BR" sz="20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52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pt-BR" sz="2000" b="1" kern="100">
                          <a:solidFill>
                            <a:schemeClr val="tx1"/>
                          </a:solidFill>
                          <a:effectLst/>
                        </a:rPr>
                        <a:t>Tempo médio de execução</a:t>
                      </a:r>
                      <a:endParaRPr lang="pt-BR" sz="2000" kern="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pt-BR" sz="2000" kern="100" dirty="0">
                          <a:solidFill>
                            <a:schemeClr val="tx1"/>
                          </a:solidFill>
                          <a:effectLst/>
                        </a:rPr>
                        <a:t>&lt; 1 minuto</a:t>
                      </a:r>
                      <a:endParaRPr lang="pt-BR" sz="20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1288963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8DBB8B-C7F4-7F0E-8BC7-49C691A4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229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E5388E7-AE7C-C02D-9BB7-74D2E66AD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49" y="969771"/>
            <a:ext cx="3578836" cy="559947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AF7AF3F-8778-D123-7772-B3519A5C6927}"/>
              </a:ext>
            </a:extLst>
          </p:cNvPr>
          <p:cNvSpPr txBox="1"/>
          <p:nvPr/>
        </p:nvSpPr>
        <p:spPr>
          <a:xfrm>
            <a:off x="1789471" y="288758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Grafo original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EE1415A-3202-F334-6217-03DF5B2FE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172" y="1779639"/>
            <a:ext cx="7673828" cy="147483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48F5B9-901C-F9D7-89ED-A80B6E77800A}"/>
              </a:ext>
            </a:extLst>
          </p:cNvPr>
          <p:cNvSpPr txBox="1"/>
          <p:nvPr/>
        </p:nvSpPr>
        <p:spPr>
          <a:xfrm>
            <a:off x="6096000" y="335822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Grafo: Melhor resultado de interface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2EAE6B1-B0DA-B287-853E-9523FFEC4705}"/>
              </a:ext>
            </a:extLst>
          </p:cNvPr>
          <p:cNvSpPr txBox="1"/>
          <p:nvPr/>
        </p:nvSpPr>
        <p:spPr>
          <a:xfrm>
            <a:off x="5669280" y="5226518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Obs.: Neste caso, foi utilizado somente 20 eventos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756DE81-08CD-280D-720C-499C8F48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085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1D834-1BAF-2380-7659-B35DF6E3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572768"/>
            <a:ext cx="8162176" cy="1406993"/>
          </a:xfrm>
        </p:spPr>
        <p:txBody>
          <a:bodyPr anchor="b">
            <a:normAutofit/>
          </a:bodyPr>
          <a:lstStyle/>
          <a:p>
            <a:r>
              <a:rPr lang="pt-BR" sz="6000"/>
              <a:t>Conclusão</a:t>
            </a:r>
          </a:p>
        </p:txBody>
      </p:sp>
      <p:graphicFrame>
        <p:nvGraphicFramePr>
          <p:cNvPr id="11" name="Espaço Reservado para Conteúdo 2">
            <a:extLst>
              <a:ext uri="{FF2B5EF4-FFF2-40B4-BE49-F238E27FC236}">
                <a16:creationId xmlns:a16="http://schemas.microsoft.com/office/drawing/2014/main" id="{8CDF7B48-7EFA-BFF5-3DA2-F667BDD376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20433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40078" y="3593592"/>
          <a:ext cx="10808208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1FC8CC-145C-8745-889B-6521F9CCB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3256965"/>
            <a:ext cx="9788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39A6CC9-D3B3-E4BA-A451-CBFBE35B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561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CC8293-73B1-E838-8175-3328F8C4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306824" cy="1477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Resumo dos principais pontos abordados</a:t>
            </a:r>
          </a:p>
        </p:txBody>
      </p:sp>
      <p:pic>
        <p:nvPicPr>
          <p:cNvPr id="5" name="Espaço Reservado para Conteúdo 4" descr="Feedback da pesquisa do cliente">
            <a:extLst>
              <a:ext uri="{FF2B5EF4-FFF2-40B4-BE49-F238E27FC236}">
                <a16:creationId xmlns:a16="http://schemas.microsoft.com/office/drawing/2014/main" id="{76ADFDD2-173E-4FB5-8856-60459E6676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0499" b="1"/>
          <a:stretch>
            <a:fillRect/>
          </a:stretch>
        </p:blipFill>
        <p:spPr>
          <a:xfrm>
            <a:off x="1" y="2613892"/>
            <a:ext cx="4946906" cy="36893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74446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3E5FAC-4EEC-9012-CE3E-45FDBC2C1DC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641848" y="1014984"/>
            <a:ext cx="5889161" cy="528826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Objetivos do Workshop</a:t>
            </a:r>
          </a:p>
          <a:p>
            <a:pPr marL="0" lvl="1" indent="0">
              <a:buNone/>
            </a:pPr>
            <a:r>
              <a:rPr lang="pt-BR" sz="1400"/>
              <a:t>Os objetivos do workshop foram definidos para garantir um entendimento claro das expectativas e metas a serem atingidas.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Técnicas Discutidas</a:t>
            </a:r>
          </a:p>
          <a:p>
            <a:pPr marL="0" lvl="1" indent="0">
              <a:buNone/>
            </a:pPr>
            <a:r>
              <a:rPr lang="pt-BR" sz="1400"/>
              <a:t>Durante o workshop, várias técnicas foram discutidas para melhorar a análise e a eficácia dos testes de usabilidade.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Métodos Implementados</a:t>
            </a:r>
          </a:p>
          <a:p>
            <a:pPr marL="0" lvl="1" indent="0">
              <a:buNone/>
            </a:pPr>
            <a:r>
              <a:rPr lang="pt-BR" sz="1400"/>
              <a:t>Os métodos implementados foram projetados para aplicar as técnicas discutidas e maximizar os resultados dos testes de usabilidade.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Melhoria na Eficácia</a:t>
            </a:r>
          </a:p>
          <a:p>
            <a:pPr marL="0" lvl="1" indent="0">
              <a:buNone/>
            </a:pPr>
            <a:r>
              <a:rPr lang="pt-BR" sz="1400"/>
              <a:t>Reforçamos a importância de como essas abordagens podem melhorar significativamente a eficácia dos testes de usabilidade.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E6E649B-4683-0174-A154-15CC051E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06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F838D0-C9E1-0731-FDA6-1DDBA580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Contribuições para os testes de usabilidade de software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FB689E0-1B3A-2CC3-328D-E3BD9743F5A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Automação dos Testes de Usabilidade</a:t>
            </a:r>
          </a:p>
          <a:p>
            <a:pPr marL="0" lvl="1" indent="0">
              <a:buNone/>
            </a:pPr>
            <a:r>
              <a:rPr lang="pt-BR" sz="1400"/>
              <a:t>Os algoritmos permitem automatizar os testes de usabilidade, aumentando a eficiência e reduzindo o tempo necessário para validação.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Validação de Interfaces Gráficas</a:t>
            </a:r>
          </a:p>
          <a:p>
            <a:pPr marL="0" lvl="1" indent="0">
              <a:buNone/>
            </a:pPr>
            <a:r>
              <a:rPr lang="pt-BR" sz="1400"/>
              <a:t>A aplicação de técnicas sistemáticas para validar interfaces gráficas resulta em produtos de software mais intuitivos e amigáveis.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Eficácia dos Testes</a:t>
            </a:r>
          </a:p>
          <a:p>
            <a:pPr marL="0" lvl="1" indent="0">
              <a:buNone/>
            </a:pPr>
            <a:r>
              <a:rPr lang="pt-BR" sz="1400"/>
              <a:t>Com algoritmos avançados, a eficácia dos testes de usabilidade é significativamente aumentada, permitindo insights valiosos sobre a experiência do usuário.</a:t>
            </a:r>
          </a:p>
        </p:txBody>
      </p:sp>
      <p:pic>
        <p:nvPicPr>
          <p:cNvPr id="5" name="Espaço Reservado para Conteúdo 4" descr="Ilustração 3D">
            <a:extLst>
              <a:ext uri="{FF2B5EF4-FFF2-40B4-BE49-F238E27FC236}">
                <a16:creationId xmlns:a16="http://schemas.microsoft.com/office/drawing/2014/main" id="{97EEC684-979E-4463-BB26-80CDB641D4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690" r="15905" b="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A01595E-F284-758F-F232-9D9620E1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87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543316-AF82-756F-EDED-999A8BD4E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Perspectivas futuras e recomendações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EAB6F1-AF96-9176-9959-F6E2A8661F7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Continuidade da Pesquisa</a:t>
            </a:r>
          </a:p>
          <a:p>
            <a:pPr marL="0" lvl="1" indent="0">
              <a:buNone/>
            </a:pPr>
            <a:r>
              <a:rPr lang="pt-BR" sz="1400"/>
              <a:t>Recomendamos a continuidade da pesquisa em técnicas de geração automática de testes para melhorar a eficiência e eficácia na área.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Exploração de Novas Abordagens</a:t>
            </a:r>
          </a:p>
          <a:p>
            <a:pPr marL="0" lvl="1" indent="0">
              <a:buNone/>
            </a:pPr>
            <a:r>
              <a:rPr lang="pt-BR" sz="1400"/>
              <a:t>A exploração de novas abordagens pode complementar os algoritmos discutidos, trazendo inovações e melhorias significativas.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Colaboração Academia-Indústria</a:t>
            </a:r>
          </a:p>
          <a:p>
            <a:pPr marL="0" lvl="1" indent="0">
              <a:buNone/>
            </a:pPr>
            <a:r>
              <a:rPr lang="pt-BR" sz="1400"/>
              <a:t>A colaboração entre academias e indústrias é vital para o avanço das técnicas de testes e sua aplicação prática.</a:t>
            </a:r>
          </a:p>
        </p:txBody>
      </p:sp>
      <p:pic>
        <p:nvPicPr>
          <p:cNvPr id="5" name="Espaço Reservado para Conteúdo 4" descr="Humanos e robôs trabalharão juntos em um futuro próximo. Essa combinação acelerará o desenvolvimento de tecnologia. O homem de negócios e o ciborgue estão criando a ideia da relação. Quem é mais inteligente?..">
            <a:extLst>
              <a:ext uri="{FF2B5EF4-FFF2-40B4-BE49-F238E27FC236}">
                <a16:creationId xmlns:a16="http://schemas.microsoft.com/office/drawing/2014/main" id="{4884141F-8D11-4D90-856B-DA29F0F804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747" r="15748" b="-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94FCEA9-9A8A-FDBA-5FCB-83C83F43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48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6C6A1-CD6A-AABA-FAF7-96C854FA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066696-7ABF-489A-B3CC-099BFA8D4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5B9AB6-4202-63E1-965B-AA5DEF23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00C71E-6DF3-999F-9E2C-7C4F924F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 err="1"/>
              <a:t>Referências</a:t>
            </a:r>
            <a:r>
              <a:rPr lang="en-US" sz="3400" dirty="0"/>
              <a:t> </a:t>
            </a:r>
            <a:r>
              <a:rPr lang="en-US" sz="3400" dirty="0" err="1"/>
              <a:t>Bibliográficas</a:t>
            </a:r>
            <a:endParaRPr lang="en-US" sz="3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B4CF57-0330-7D5F-C50F-2FC169F599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2203459"/>
          </a:xfrm>
        </p:spPr>
        <p:txBody>
          <a:bodyPr>
            <a:noAutofit/>
          </a:bodyPr>
          <a:lstStyle/>
          <a:p>
            <a:pPr marL="342900" indent="-342900">
              <a:spcBef>
                <a:spcPts val="2500"/>
              </a:spcBef>
              <a:buAutoNum type="arabicPeriod"/>
            </a:pPr>
            <a:r>
              <a:rPr lang="pt-BR" sz="1600" dirty="0"/>
              <a:t>RODRIGUEZ, Glen D. </a:t>
            </a:r>
            <a:r>
              <a:rPr lang="pt-BR" sz="1600" dirty="0" err="1"/>
              <a:t>and</a:t>
            </a:r>
            <a:r>
              <a:rPr lang="pt-BR" sz="1600" dirty="0"/>
              <a:t> Rodríguez, José. </a:t>
            </a:r>
            <a:r>
              <a:rPr lang="en-US" sz="1600" u="sng" dirty="0"/>
              <a:t>Automatic generation of GUI test cases using Ant Colony Optimization and Greedy </a:t>
            </a:r>
            <a:r>
              <a:rPr lang="en-US" sz="1600" dirty="0"/>
              <a:t>algorithm, </a:t>
            </a:r>
            <a:r>
              <a:rPr lang="pt-BR" sz="1600" dirty="0"/>
              <a:t>CIBSE April, 2015.</a:t>
            </a:r>
          </a:p>
          <a:p>
            <a:pPr marL="342900" indent="-342900">
              <a:spcBef>
                <a:spcPts val="2500"/>
              </a:spcBef>
              <a:buAutoNum type="arabicPeriod"/>
            </a:pPr>
            <a:r>
              <a:rPr lang="pt-BR" sz="1600" b="1" dirty="0"/>
              <a:t>MEMON, </a:t>
            </a:r>
            <a:r>
              <a:rPr lang="pt-BR" sz="1600" b="1" dirty="0" err="1"/>
              <a:t>Atif</a:t>
            </a:r>
            <a:r>
              <a:rPr lang="pt-BR" sz="1600" b="1" dirty="0"/>
              <a:t> M. </a:t>
            </a:r>
            <a:r>
              <a:rPr lang="en-US" sz="1600" u="sng" dirty="0"/>
              <a:t>An event-flow model of GUI-based applications for testing</a:t>
            </a:r>
            <a:r>
              <a:rPr lang="en-US" sz="1600" b="1" dirty="0"/>
              <a:t>, </a:t>
            </a:r>
            <a:r>
              <a:rPr lang="en-US" sz="1600" i="1" dirty="0" err="1"/>
              <a:t>Softw</a:t>
            </a:r>
            <a:r>
              <a:rPr lang="en-US" sz="1600" i="1" dirty="0"/>
              <a:t>. Test. </a:t>
            </a:r>
            <a:r>
              <a:rPr lang="en-US" sz="1600" i="1" dirty="0" err="1"/>
              <a:t>Verif</a:t>
            </a:r>
            <a:r>
              <a:rPr lang="en-US" sz="1600" i="1" dirty="0"/>
              <a:t>. </a:t>
            </a:r>
            <a:r>
              <a:rPr lang="en-US" sz="1600" i="1" dirty="0" err="1"/>
              <a:t>Reliab</a:t>
            </a:r>
            <a:r>
              <a:rPr lang="en-US" sz="1600" i="1" dirty="0"/>
              <a:t>. </a:t>
            </a:r>
            <a:r>
              <a:rPr lang="en-US" sz="1600" dirty="0"/>
              <a:t>2007; </a:t>
            </a:r>
            <a:r>
              <a:rPr lang="en-US" sz="1600" b="1" dirty="0"/>
              <a:t>17</a:t>
            </a:r>
            <a:r>
              <a:rPr lang="en-US" sz="1600" dirty="0"/>
              <a:t>:137–157 </a:t>
            </a:r>
            <a:br>
              <a:rPr lang="en-US" sz="1600" dirty="0"/>
            </a:br>
            <a:r>
              <a:rPr lang="en-US" sz="1600" dirty="0"/>
              <a:t> </a:t>
            </a:r>
            <a:br>
              <a:rPr lang="en-US" sz="1600" dirty="0"/>
            </a:br>
            <a:endParaRPr lang="pt-BR" sz="1600" b="1" dirty="0"/>
          </a:p>
          <a:p>
            <a:pPr marL="0" indent="0">
              <a:spcBef>
                <a:spcPts val="2500"/>
              </a:spcBef>
              <a:buNone/>
            </a:pPr>
            <a:br>
              <a:rPr lang="en-US" sz="1600" dirty="0"/>
            </a:br>
            <a:endParaRPr lang="pt-BR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AC6E52-4715-51EB-986E-CA8EA49E7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7E649DD-F265-77C6-5FAC-8322A7A3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28</a:t>
            </a:fld>
            <a:endParaRPr lang="en-US"/>
          </a:p>
        </p:txBody>
      </p:sp>
      <p:pic>
        <p:nvPicPr>
          <p:cNvPr id="13" name="Imagem 12" descr="Mesa com cadeiras">
            <a:extLst>
              <a:ext uri="{FF2B5EF4-FFF2-40B4-BE49-F238E27FC236}">
                <a16:creationId xmlns:a16="http://schemas.microsoft.com/office/drawing/2014/main" id="{D3C33D27-1AC8-988F-D09C-63201E7D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54701" y="2058485"/>
            <a:ext cx="4056085" cy="243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48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59B04-AF63-8434-6B36-5F9B3C619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09EA19-19A8-EEE4-01DA-5FAC8F4B1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61BEFE-9115-6609-1323-7EB9C56EA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A5316B-74D8-B0D9-5912-8E312365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400" noProof="0"/>
              <a:t>DESAFIO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76409E-0675-BD24-FA84-83DB0D184AA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234043" y="2011680"/>
            <a:ext cx="11723913" cy="3213462"/>
          </a:xfrm>
        </p:spPr>
        <p:txBody>
          <a:bodyPr>
            <a:no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b="1" dirty="0"/>
              <a:t>Dado um grafo de eventos de uma App universitário, deseja-se encontra o melhor caminho entre os eventos. A fim de realizar esta tarefa, está sendo utilizado, um código de geração automática de casos de teste GUI com ACO e </a:t>
            </a:r>
            <a:r>
              <a:rPr lang="pt-BR" b="1" dirty="0" err="1"/>
              <a:t>Greedy</a:t>
            </a:r>
            <a:r>
              <a:rPr lang="pt-BR" b="1" dirty="0"/>
              <a:t>. Através do grafo, observa-se que não existe caminho possível, iniciando o evento em Mensagens, ou Notificações, ou Eventos, ou Calendário, ou Fórum, ou Atendimento, ou FAQ, ou Suporte para o destino “Menu Principal”. Para resolver este problema, uma das possibilidades é fazer um caminho entre “Fórum” e “Boletim”. Portanto, acesso a classe </a:t>
            </a:r>
            <a:r>
              <a:rPr lang="pt-BR" b="1" dirty="0" err="1"/>
              <a:t>AppSwing</a:t>
            </a:r>
            <a:r>
              <a:rPr lang="pt-BR" b="1" dirty="0"/>
              <a:t> crie o caminho: “</a:t>
            </a:r>
            <a:r>
              <a:rPr lang="pt-BR" b="1" dirty="0" err="1"/>
              <a:t>eventos.get</a:t>
            </a:r>
            <a:r>
              <a:rPr lang="pt-BR" b="1" dirty="0"/>
              <a:t>("Fórum").</a:t>
            </a:r>
            <a:r>
              <a:rPr lang="pt-BR" b="1" dirty="0" err="1"/>
              <a:t>adicionarVizinho</a:t>
            </a:r>
            <a:r>
              <a:rPr lang="pt-BR" b="1" dirty="0"/>
              <a:t>(</a:t>
            </a:r>
            <a:r>
              <a:rPr lang="pt-BR" b="1" dirty="0" err="1"/>
              <a:t>eventos.get</a:t>
            </a:r>
            <a:r>
              <a:rPr lang="pt-BR" b="1" dirty="0"/>
              <a:t>("Boletim"));”. Depois, rode o programa e anote o caminho proposto pelo código.</a:t>
            </a:r>
          </a:p>
          <a:p>
            <a:pPr marL="0" indent="0">
              <a:spcBef>
                <a:spcPts val="2500"/>
              </a:spcBef>
              <a:buNone/>
            </a:pPr>
            <a:br>
              <a:rPr lang="en-US" sz="1600" b="1" dirty="0"/>
            </a:br>
            <a:r>
              <a:rPr lang="en-US" sz="1600" b="1" dirty="0"/>
              <a:t> </a:t>
            </a:r>
            <a:br>
              <a:rPr lang="en-US" sz="1600" b="1" dirty="0"/>
            </a:br>
            <a:endParaRPr lang="pt-BR" sz="1600" b="1" dirty="0"/>
          </a:p>
          <a:p>
            <a:pPr marL="0" indent="0">
              <a:spcBef>
                <a:spcPts val="2500"/>
              </a:spcBef>
              <a:buNone/>
            </a:pPr>
            <a:br>
              <a:rPr lang="en-US" sz="1600" b="1" dirty="0"/>
            </a:br>
            <a:endParaRPr lang="pt-BR" sz="16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A69A60-C945-EC6D-C67C-8CFD22D55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0D6C06-40E5-4467-8C1F-4A6A6E74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62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64CB97-C69B-0BBD-B44C-2F5AA5ADD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Introdução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88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0DF07B-CF01-12E9-F2A4-F464F19F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Objetivos do workshop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B47408-535A-3F6F-6E0B-69F7CFF1FF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400" b="1"/>
              <a:t>Geração Automática de Testes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400"/>
              <a:t>O workshop irá apresentar como os algoritmos ACO e Greedy podem ser usados para gerar casos de teste automaticamente, economizando tempo e esforço.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400" b="1"/>
              <a:t>Testes de GUI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400"/>
              <a:t>Demonstraremos a aplicabilidade dos algoritmos em testes de interface gráfica do usuário (GUI), destacando sua eficácia na detecção de falhas.</a:t>
            </a:r>
          </a:p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pt-BR" sz="1400" b="1"/>
              <a:t>Eficácia em Testes de Usabilidade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pt-BR" sz="1400"/>
              <a:t>Ofereceremos insights sobre como aumentar a eficácia dos testes de usabilidade, melhorando a experiência do usuário em software.</a:t>
            </a:r>
          </a:p>
        </p:txBody>
      </p:sp>
      <p:pic>
        <p:nvPicPr>
          <p:cNvPr id="5" name="Espaço Reservado para Conteúdo 4" descr="Imagem conceitual representando a interface de mídia em mosaico e o software digital. Uma parede de telas se curva para longe da vista, brilhando com uma variedade de gráficos aleatórios, animações e imagens de ícones simples.">
            <a:extLst>
              <a:ext uri="{FF2B5EF4-FFF2-40B4-BE49-F238E27FC236}">
                <a16:creationId xmlns:a16="http://schemas.microsoft.com/office/drawing/2014/main" id="{E2A71929-4A6D-45B0-B8B5-5BB557C960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935" r="3711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0E1F3CC-C955-4EB8-AD8E-B8922649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20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F84A9-169C-38FD-8E1F-238DF3E9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Visão geral dos algoritmos ACO e Greedy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140366-0976-71F4-BC7D-D816AE0B91E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Algoritmo ACO</a:t>
            </a:r>
          </a:p>
          <a:p>
            <a:pPr marL="0" lvl="1" indent="0">
              <a:buNone/>
            </a:pPr>
            <a:r>
              <a:rPr lang="pt-BR" sz="1400"/>
              <a:t>O ACO simula o comportamento de formigas, permitindo a busca por rotas eficientes através de um ambiente complexo.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Algoritmo Greedy</a:t>
            </a:r>
          </a:p>
          <a:p>
            <a:pPr marL="0" lvl="1" indent="0">
              <a:buNone/>
            </a:pPr>
            <a:r>
              <a:rPr lang="pt-BR" sz="1400"/>
              <a:t>O algoritmo Greedy toma decisões localmente ótimas em cada etapa, visando uma solução global eficiente.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Geração de Casos de Teste</a:t>
            </a:r>
          </a:p>
          <a:p>
            <a:pPr marL="0" lvl="1" indent="0">
              <a:buNone/>
            </a:pPr>
            <a:r>
              <a:rPr lang="pt-BR" sz="1400"/>
              <a:t>Ambos os algoritmos podem ser utilizados na geração automática de casos de teste, melhorando a eficiência do processo.</a:t>
            </a:r>
          </a:p>
        </p:txBody>
      </p:sp>
      <p:pic>
        <p:nvPicPr>
          <p:cNvPr id="5" name="Espaço Reservado para Conteúdo 4" descr="&quot;Versão mais simples do 01Add txt, como: Precisa-se de ajuda! ou o que você quiser na renderização paper3D&quot;">
            <a:extLst>
              <a:ext uri="{FF2B5EF4-FFF2-40B4-BE49-F238E27FC236}">
                <a16:creationId xmlns:a16="http://schemas.microsoft.com/office/drawing/2014/main" id="{C0C60058-8911-40C7-8DF3-F95A5DC78A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55179" y="5173440"/>
            <a:ext cx="4375829" cy="112677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572BD90-92BC-06B9-CA67-BD77C8F0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73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DF20D2-DE28-8FA9-4040-C7031BE7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Importância dos testes de usabilidade de software</a:t>
            </a:r>
          </a:p>
        </p:txBody>
      </p:sp>
      <p:pic>
        <p:nvPicPr>
          <p:cNvPr id="5" name="Espaço Reservado para Conteúdo 4" descr="Ilustração 3D.">
            <a:extLst>
              <a:ext uri="{FF2B5EF4-FFF2-40B4-BE49-F238E27FC236}">
                <a16:creationId xmlns:a16="http://schemas.microsoft.com/office/drawing/2014/main" id="{2C85E7FA-5060-430C-9DC6-3E66960EE7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212" r="34915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A95682-C0B9-8C1B-B93A-3A0066CFEF8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Identificação de Problemas de Interface</a:t>
            </a:r>
          </a:p>
          <a:p>
            <a:pPr marL="0" lvl="1" indent="0">
              <a:buNone/>
            </a:pPr>
            <a:r>
              <a:rPr lang="pt-BR" sz="1400"/>
              <a:t>Os testes de usabilidade ajudam a identificar problemas de interface, permitindo melhorias significativas no design do software.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Melhoria da Experiência do Usuário</a:t>
            </a:r>
          </a:p>
          <a:p>
            <a:pPr marL="0" lvl="1" indent="0">
              <a:buNone/>
            </a:pPr>
            <a:r>
              <a:rPr lang="pt-BR" sz="1400"/>
              <a:t>Ao realizar testes, podemos entender como os usuários interagem com o software e fazer ajustes para melhorar sua experiência.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Acessibilidade e Funcionalidade</a:t>
            </a:r>
          </a:p>
          <a:p>
            <a:pPr marL="0" lvl="1" indent="0">
              <a:buNone/>
            </a:pPr>
            <a:r>
              <a:rPr lang="pt-BR" sz="1400"/>
              <a:t>Testes de usabilidade garantem que o software seja acessível a todos os usuários, independentemente de suas habilidades.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B932BBE-C5D3-E7B6-8F43-DC826357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26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9D510-5F9C-FE75-E5FD-67A00B698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Modelagem da GUI como Grafo de Fluxo de Eventos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462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05A5A2-B996-E2AD-3B5F-682654552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Conceito de Grafo de Fluxo de Eventos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860C08-5A0C-8572-0D01-F02E67668F5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de Grafo</a:t>
            </a:r>
          </a:p>
          <a:p>
            <a:pPr marL="0" lvl="1" indent="0">
              <a:buNone/>
            </a:pPr>
            <a:r>
              <a:rPr lang="pt-BR" sz="1400"/>
              <a:t>Um grafo de fluxo de eventos é uma representação gráfica dos eventos em uma interface de aplicativo, facilitando a compreensão do fluxo de interações.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Nodos e Estados</a:t>
            </a:r>
          </a:p>
          <a:p>
            <a:pPr marL="0" lvl="1" indent="0">
              <a:buNone/>
            </a:pPr>
            <a:r>
              <a:rPr lang="pt-BR" sz="1400"/>
              <a:t>Cada nó no grafo representa um estado da interface gráfica do usuário (GUI) em um aplicativo, indicando diferentes condições do sistema.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Transições de Eventos</a:t>
            </a:r>
          </a:p>
          <a:p>
            <a:pPr marL="0" lvl="1" indent="0">
              <a:buNone/>
            </a:pPr>
            <a:r>
              <a:rPr lang="pt-BR" sz="1400"/>
              <a:t>As arestas do grafo representam as transições entre estados, ocorrendo em resposta a ações do usuário, como cliques ou entradas de dados.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075B1E2-5105-4701-BF86-2215E0406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3429" r="5272" b="-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324A585-EB73-A694-4B01-800F7F13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5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10B8B5-A109-E6DC-C6E6-BD5F71C5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3412998" cy="1839433"/>
          </a:xfrm>
        </p:spPr>
        <p:txBody>
          <a:bodyPr>
            <a:normAutofit/>
          </a:bodyPr>
          <a:lstStyle/>
          <a:p>
            <a:r>
              <a:rPr lang="pt-BR" sz="3600"/>
              <a:t>Representação da GUI como grafo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2E9002FD-BFF2-44CA-A5F4-1AA10A00E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60429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2670" y="1014984"/>
          <a:ext cx="7029274" cy="531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4B5E164-3B9C-E86D-9D7F-7F947DA0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30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3231</Words>
  <Application>Microsoft Office PowerPoint</Application>
  <PresentationFormat>Widescreen</PresentationFormat>
  <Paragraphs>234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Aptos</vt:lpstr>
      <vt:lpstr>Arial</vt:lpstr>
      <vt:lpstr>Bierstadt</vt:lpstr>
      <vt:lpstr>Consolas</vt:lpstr>
      <vt:lpstr>Grandview Display</vt:lpstr>
      <vt:lpstr>Wingdings</vt:lpstr>
      <vt:lpstr>DashVTI</vt:lpstr>
      <vt:lpstr>Workshop sobre Geração Automática de Casos de Teste de GUI com ACO e Algoritmo Greedy</vt:lpstr>
      <vt:lpstr>Estrutura do Workshop</vt:lpstr>
      <vt:lpstr>Introdução</vt:lpstr>
      <vt:lpstr>Objetivos do workshop</vt:lpstr>
      <vt:lpstr>Visão geral dos algoritmos ACO e Greedy</vt:lpstr>
      <vt:lpstr>Importância dos testes de usabilidade de software</vt:lpstr>
      <vt:lpstr>Modelagem da GUI como Grafo de Fluxo de Eventos</vt:lpstr>
      <vt:lpstr>Conceito de Grafo de Fluxo de Eventos</vt:lpstr>
      <vt:lpstr>Representação da GUI como grafo</vt:lpstr>
      <vt:lpstr>Ferramentas e técnicas de modelagem</vt:lpstr>
      <vt:lpstr>Algoritmo ACO para Geração de Caminhos</vt:lpstr>
      <vt:lpstr>Princípios básicos do ACO</vt:lpstr>
      <vt:lpstr>🐜 Pseudocódigo do Algoritmo ACO (Ant Colony Optimization)</vt:lpstr>
      <vt:lpstr>Implementação em Java</vt:lpstr>
      <vt:lpstr>Aplicação na geração de caminhos de teste</vt:lpstr>
      <vt:lpstr>Algoritmo Greedy para Seleção de Casos de Teste</vt:lpstr>
      <vt:lpstr>Fundamentos do algoritmo Greedy</vt:lpstr>
      <vt:lpstr>Implementação em Java</vt:lpstr>
      <vt:lpstr>Seleção eficiente de casos de teste</vt:lpstr>
      <vt:lpstr>Resultados e Discussão</vt:lpstr>
      <vt:lpstr>Análise dos resultados obtidos</vt:lpstr>
      <vt:lpstr>Comparação de Desempenho</vt:lpstr>
      <vt:lpstr>Apresentação do PowerPoint</vt:lpstr>
      <vt:lpstr>Conclusão</vt:lpstr>
      <vt:lpstr>Resumo dos principais pontos abordados</vt:lpstr>
      <vt:lpstr>Contribuições para os testes de usabilidade de software</vt:lpstr>
      <vt:lpstr>Perspectivas futuras e recomendações</vt:lpstr>
      <vt:lpstr>Referências Bibliográficas</vt:lpstr>
      <vt:lpstr>DESAFIO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Kensley Alves Oliveira</dc:creator>
  <cp:lastModifiedBy>Kensley Alves Oliveira</cp:lastModifiedBy>
  <cp:revision>1</cp:revision>
  <dcterms:created xsi:type="dcterms:W3CDTF">2025-07-27T21:19:49Z</dcterms:created>
  <dcterms:modified xsi:type="dcterms:W3CDTF">2025-08-05T17:33:55Z</dcterms:modified>
</cp:coreProperties>
</file>